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64" r:id="rId2"/>
    <p:sldId id="261" r:id="rId3"/>
    <p:sldId id="265" r:id="rId4"/>
    <p:sldId id="289" r:id="rId5"/>
    <p:sldId id="278" r:id="rId6"/>
    <p:sldId id="267" r:id="rId7"/>
    <p:sldId id="288" r:id="rId8"/>
    <p:sldId id="286" r:id="rId9"/>
    <p:sldId id="287" r:id="rId10"/>
    <p:sldId id="279" r:id="rId11"/>
    <p:sldId id="285" r:id="rId12"/>
    <p:sldId id="273" r:id="rId13"/>
    <p:sldId id="281" r:id="rId14"/>
    <p:sldId id="274" r:id="rId15"/>
    <p:sldId id="272" r:id="rId16"/>
    <p:sldId id="275" r:id="rId17"/>
    <p:sldId id="282" r:id="rId18"/>
    <p:sldId id="283" r:id="rId19"/>
    <p:sldId id="276" r:id="rId20"/>
    <p:sldId id="28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2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C08DA-5217-489E-94CB-4AF91D1ADFC2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C7D92-2A5E-4200-A784-4FFB30E77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017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2C7D92-2A5E-4200-A784-4FFB30E770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35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175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336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3143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977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0695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975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643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65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63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76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244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014D1-FBCA-4DCB-9557-33D41C8C4C4F}" type="datetimeFigureOut">
              <a:rPr lang="en-US" smtClean="0"/>
              <a:t>9/14/2020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95503F7-0BE1-49F6-BA9C-BFAC75579B4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075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google.com/imgres?imgurl=https%3A%2F%2Fi7.pngguru.com%2Fpreview%2F842%2F328%2F948%2Fcomputer-monitor-drawing-cartoon-cartoon-computer.jpg&amp;imgrefurl=https%3A%2F%2Fwww.pngguru.com%2Ffree-transparent-background-png-clipart-brtuh&amp;tbnid=vZh41oO82nydjM&amp;vet=12ahUKEwivitXX4uTrAhXLyqQKHQuLAWEQMygSegUIARDWAQ..i&amp;docid=vqk0YKhVr9yMQM&amp;w=800&amp;h=490&amp;q=screen%20cartoon&amp;client=firefox-b-d&amp;ved=2ahUKEwivitXX4uTrAhXLyqQKHQuLAWEQMygSegUIARDWAQ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02DA677-C58A-4FCE-A9A0-E66A42EBD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D85B319-9C30-4D92-B664-CA444ECD7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573C1E-3785-43C9-A262-1DA9DF97F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48C4394-BE4E-4302-AF74-4781C6C66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90988F3-1333-4A40-BDE3-E275C3131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732CDF-69D8-42A5-9A7B-FD2544351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6435B6-9F82-4B03-91EA-6D5262FE4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695" y="2068479"/>
            <a:ext cx="3026558" cy="1275250"/>
          </a:xfrm>
        </p:spPr>
        <p:txBody>
          <a:bodyPr vert="horz" lIns="91440" tIns="45720" rIns="91440" bIns="0" rtlCol="0" anchor="b">
            <a:normAutofit/>
          </a:bodyPr>
          <a:lstStyle/>
          <a:p>
            <a:pPr algn="ctr"/>
            <a:r>
              <a:rPr lang="en-US" sz="3600" dirty="0" err="1">
                <a:latin typeface="Segoe UI" panose="020B0502040204020203" pitchFamily="34" charset="0"/>
                <a:cs typeface="Segoe UI" panose="020B0502040204020203" pitchFamily="34" charset="0"/>
              </a:rPr>
              <a:t>הצגת</a:t>
            </a:r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dirty="0" err="1">
                <a:latin typeface="Segoe UI" panose="020B0502040204020203" pitchFamily="34" charset="0"/>
                <a:cs typeface="Segoe UI" panose="020B0502040204020203" pitchFamily="34" charset="0"/>
              </a:rPr>
              <a:t>פרו</a:t>
            </a:r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י</a:t>
            </a:r>
            <a:r>
              <a:rPr lang="en-US" sz="3600" dirty="0" err="1">
                <a:latin typeface="Segoe UI" panose="020B0502040204020203" pitchFamily="34" charset="0"/>
                <a:cs typeface="Segoe UI" panose="020B0502040204020203" pitchFamily="34" charset="0"/>
              </a:rPr>
              <a:t>קט</a:t>
            </a:r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dirty="0" err="1">
                <a:latin typeface="Segoe UI" panose="020B0502040204020203" pitchFamily="34" charset="0"/>
                <a:cs typeface="Segoe UI" panose="020B0502040204020203" pitchFamily="34" charset="0"/>
              </a:rPr>
              <a:t>מסכם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3F96D4-2B50-4543-A4FE-03789E2FF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09" y="3526496"/>
            <a:ext cx="302361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1891F22-01C2-486D-A8E8-3A51D430E0CB}"/>
              </a:ext>
            </a:extLst>
          </p:cNvPr>
          <p:cNvSpPr txBox="1"/>
          <p:nvPr/>
        </p:nvSpPr>
        <p:spPr>
          <a:xfrm>
            <a:off x="485695" y="3531204"/>
            <a:ext cx="3026557" cy="756320"/>
          </a:xfrm>
          <a:prstGeom prst="rect">
            <a:avLst/>
          </a:prstGeom>
        </p:spPr>
        <p:txBody>
          <a:bodyPr vert="horz" lIns="91440" tIns="91440" rIns="91440" bIns="91440" rtlCol="0">
            <a:normAutofit lnSpcReduction="10000"/>
          </a:bodyPr>
          <a:lstStyle/>
          <a:p>
            <a:pPr algn="ctr" defTabSz="914400">
              <a:lnSpc>
                <a:spcPct val="110000"/>
              </a:lnSpc>
              <a:spcBef>
                <a:spcPct val="0"/>
              </a:spcBef>
              <a:buClr>
                <a:schemeClr val="accent1"/>
              </a:buClr>
              <a:buSzPct val="100000"/>
            </a:pPr>
            <a:r>
              <a:rPr lang="he-IL" cap="all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מעבדה בהנדסת חשמל 1א'</a:t>
            </a:r>
          </a:p>
          <a:p>
            <a:pPr algn="ctr" defTabSz="914400">
              <a:lnSpc>
                <a:spcPct val="110000"/>
              </a:lnSpc>
              <a:spcBef>
                <a:spcPct val="0"/>
              </a:spcBef>
              <a:buClr>
                <a:schemeClr val="accent1"/>
              </a:buClr>
              <a:buSzPct val="100000"/>
            </a:pPr>
            <a:r>
              <a:rPr lang="en-US" cap="all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044157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0B6606F-378B-478A-B98C-5E032B73B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90638" y="482171"/>
            <a:ext cx="7560115" cy="5149101"/>
            <a:chOff x="7463258" y="583365"/>
            <a:chExt cx="7560115" cy="5181928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A830693-1360-426A-AB4E-34F1A2552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485BBBC-BD6D-48DC-8D5C-E826CB04F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AABA2DC-AAF4-4489-BFEA-93AAF90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37" r="7107" b="-4"/>
          <a:stretch/>
        </p:blipFill>
        <p:spPr>
          <a:xfrm>
            <a:off x="5439711" y="952716"/>
            <a:ext cx="3710850" cy="386617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786DFBA-A118-4B39-B5E5-897882C4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5B2A320-5EE4-4719-8CA2-E5B9C98DC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5B4ADA59-3A7A-4AA1-BFB3-A176002228E9}"/>
              </a:ext>
            </a:extLst>
          </p:cNvPr>
          <p:cNvSpPr txBox="1">
            <a:spLocks/>
          </p:cNvSpPr>
          <p:nvPr/>
        </p:nvSpPr>
        <p:spPr>
          <a:xfrm>
            <a:off x="783789" y="4472590"/>
            <a:ext cx="2082616" cy="7563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 rtl="1">
              <a:lnSpc>
                <a:spcPct val="100000"/>
              </a:lnSpc>
              <a:spcAft>
                <a:spcPts val="600"/>
              </a:spcAft>
            </a:pPr>
            <a:r>
              <a:rPr lang="he-IL" sz="1600" dirty="0">
                <a:latin typeface="Segoe UI" panose="020B0502040204020203" pitchFamily="34" charset="0"/>
                <a:cs typeface="Segoe UI" panose="020B0502040204020203" pitchFamily="34" charset="0"/>
              </a:rPr>
              <a:t>נדב אשכנזי</a:t>
            </a:r>
          </a:p>
          <a:p>
            <a:pPr algn="ctr" rtl="1">
              <a:lnSpc>
                <a:spcPct val="100000"/>
              </a:lnSpc>
              <a:spcAft>
                <a:spcPts val="600"/>
              </a:spcAft>
            </a:pPr>
            <a:r>
              <a:rPr lang="he-IL" sz="1600" dirty="0">
                <a:latin typeface="Segoe UI" panose="020B0502040204020203" pitchFamily="34" charset="0"/>
                <a:cs typeface="Segoe UI" panose="020B0502040204020203" pitchFamily="34" charset="0"/>
              </a:rPr>
              <a:t>איתי </a:t>
            </a:r>
            <a:r>
              <a:rPr lang="he-IL" sz="1600" dirty="0" err="1">
                <a:latin typeface="Segoe UI" panose="020B0502040204020203" pitchFamily="34" charset="0"/>
                <a:cs typeface="Segoe UI" panose="020B0502040204020203" pitchFamily="34" charset="0"/>
              </a:rPr>
              <a:t>סלפיאן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019110-B1F5-4739-AF34-B81FD805209C}"/>
              </a:ext>
            </a:extLst>
          </p:cNvPr>
          <p:cNvSpPr txBox="1"/>
          <p:nvPr/>
        </p:nvSpPr>
        <p:spPr>
          <a:xfrm>
            <a:off x="296779" y="161842"/>
            <a:ext cx="1445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1">
              <a:spcAft>
                <a:spcPts val="600"/>
              </a:spcAft>
            </a:pPr>
            <a:r>
              <a:rPr lang="he-IL">
                <a:latin typeface="Segoe UI" panose="020B0502040204020203" pitchFamily="34" charset="0"/>
                <a:cs typeface="Segoe UI" panose="020B0502040204020203" pitchFamily="34" charset="0"/>
              </a:rPr>
              <a:t>14/09/2020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77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רשימת משימות למיסלול בסיס הפרויקט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6B71468-E8F4-4BA8-9378-CF3248066C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1786153"/>
              </p:ext>
            </p:extLst>
          </p:nvPr>
        </p:nvGraphicFramePr>
        <p:xfrm>
          <a:off x="1293813" y="1515611"/>
          <a:ext cx="9604374" cy="5090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0729">
                  <a:extLst>
                    <a:ext uri="{9D8B030D-6E8A-4147-A177-3AD203B41FA5}">
                      <a16:colId xmlns:a16="http://schemas.microsoft.com/office/drawing/2014/main" val="2852445214"/>
                    </a:ext>
                  </a:extLst>
                </a:gridCol>
                <a:gridCol w="1600729">
                  <a:extLst>
                    <a:ext uri="{9D8B030D-6E8A-4147-A177-3AD203B41FA5}">
                      <a16:colId xmlns:a16="http://schemas.microsoft.com/office/drawing/2014/main" val="109670234"/>
                    </a:ext>
                  </a:extLst>
                </a:gridCol>
                <a:gridCol w="1600729">
                  <a:extLst>
                    <a:ext uri="{9D8B030D-6E8A-4147-A177-3AD203B41FA5}">
                      <a16:colId xmlns:a16="http://schemas.microsoft.com/office/drawing/2014/main" val="1316681786"/>
                    </a:ext>
                  </a:extLst>
                </a:gridCol>
                <a:gridCol w="1600729">
                  <a:extLst>
                    <a:ext uri="{9D8B030D-6E8A-4147-A177-3AD203B41FA5}">
                      <a16:colId xmlns:a16="http://schemas.microsoft.com/office/drawing/2014/main" val="2624797223"/>
                    </a:ext>
                  </a:extLst>
                </a:gridCol>
                <a:gridCol w="1600729">
                  <a:extLst>
                    <a:ext uri="{9D8B030D-6E8A-4147-A177-3AD203B41FA5}">
                      <a16:colId xmlns:a16="http://schemas.microsoft.com/office/drawing/2014/main" val="1681952394"/>
                    </a:ext>
                  </a:extLst>
                </a:gridCol>
                <a:gridCol w="1600729">
                  <a:extLst>
                    <a:ext uri="{9D8B030D-6E8A-4147-A177-3AD203B41FA5}">
                      <a16:colId xmlns:a16="http://schemas.microsoft.com/office/drawing/2014/main" val="1562620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200" b="1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סדר ביצוע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400" b="1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סיבוכיות התכן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400" b="1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תפקיד מנוון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400" b="1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עבור ה </a:t>
                      </a:r>
                      <a:r>
                        <a:rPr lang="en-US" sz="1400" b="1" dirty="0">
                          <a:solidFill>
                            <a:srgbClr val="FFFFFF"/>
                          </a:solidFill>
                          <a:effectLst/>
                          <a:latin typeface="David" panose="020E0502060401010101" pitchFamily="34" charset="-79"/>
                          <a:ea typeface="Times New Roman" panose="02020603050405020304" pitchFamily="18" charset="0"/>
                        </a:rPr>
                        <a:t>MVE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תפקיד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שם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200" b="1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מודול מס'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6794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קל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David" panose="020E0502060401010101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בחירה מבין: </a:t>
                      </a:r>
                      <a:r>
                        <a:rPr lang="he-IL" sz="12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באמפי</a:t>
                      </a:r>
                      <a:r>
                        <a:rPr lang="he-IL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, רקע  ומדרגות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לנהל את היציאה ל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David" panose="020E0502060401010101" pitchFamily="34" charset="-79"/>
                          <a:ea typeface="Times New Roman" panose="02020603050405020304" pitchFamily="18" charset="0"/>
                        </a:rPr>
                        <a:t>vga</a:t>
                      </a:r>
                      <a:r>
                        <a:rPr lang="he-IL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, לבחור ע"פ סדר מוגדר מראש מבין כל הכניסות המייצגות את רכיבי המשחק.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David" panose="020E0502060401010101" pitchFamily="34" charset="-79"/>
                          <a:ea typeface="Times New Roman" panose="02020603050405020304" pitchFamily="18" charset="0"/>
                        </a:rPr>
                        <a:t>Mux_all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0063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1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בינוני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David" panose="020E0502060401010101" pitchFamily="34" charset="-79"/>
                      </a:endParaRPr>
                    </a:p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David" panose="020E0502060401010101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זיהוי התנגשות של </a:t>
                      </a:r>
                      <a:r>
                        <a:rPr lang="he-IL" sz="1200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באמפי</a:t>
                      </a:r>
                      <a:r>
                        <a:rPr lang="he-IL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 במסגרת או המדרגות ובאיזה כיוון.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לזהות ולקבוע האם קיימות התנגשויות בפרוטוקול ה</a:t>
                      </a:r>
                      <a:r>
                        <a:rPr lang="en-US" sz="1100" dirty="0">
                          <a:effectLst/>
                          <a:latin typeface="David" panose="020E0502060401010101" pitchFamily="34" charset="-79"/>
                          <a:ea typeface="Times New Roman" panose="02020603050405020304" pitchFamily="18" charset="0"/>
                        </a:rPr>
                        <a:t>VGA</a:t>
                      </a:r>
                      <a:r>
                        <a:rPr lang="he-IL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 מבין רכיבי המשחק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effectLst/>
                          <a:latin typeface="David" panose="020E0502060401010101" pitchFamily="34" charset="-79"/>
                          <a:ea typeface="Times New Roman" panose="02020603050405020304" pitchFamily="18" charset="0"/>
                        </a:rPr>
                        <a:t>Game controller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71545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קשה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David" panose="020E0502060401010101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המודול יבצע את הפעולה השלמה שלו כבר ב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MVE</a:t>
                      </a:r>
                      <a:r>
                        <a:rPr lang="he-IL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 – הכרחי על מנת שיהיה ניתן לשחק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לקבוע את תזוזת </a:t>
                      </a:r>
                      <a:r>
                        <a:rPr lang="he-IL" sz="11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הבאמפי</a:t>
                      </a:r>
                      <a:r>
                        <a:rPr lang="he-IL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 ע"פ לוגיקה פיזיקלית מוגדרת מראש ולהחליט כיצד יזוז בעת פגיעה.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David" panose="020E0502060401010101" pitchFamily="34" charset="-79"/>
                          <a:ea typeface="Times New Roman" panose="02020603050405020304" pitchFamily="18" charset="0"/>
                        </a:rPr>
                        <a:t>Bumpy_logic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2945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קשה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David" panose="020E0502060401010101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לא רלוונטי למשחק המנוון שכן הוא מכין שלב בודד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e-IL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לנהל מעבר בין שלבים, בוחר מבין קומבינציות המדרגות, הרקעים וההפתעות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>
                          <a:effectLst/>
                          <a:latin typeface="David" panose="020E0502060401010101" pitchFamily="34" charset="-79"/>
                          <a:ea typeface="Times New Roman" panose="02020603050405020304" pitchFamily="18" charset="0"/>
                        </a:rPr>
                        <a:t>Level_controller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720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קשה</a:t>
                      </a:r>
                      <a:endParaRPr lang="en-US" sz="1100" kern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David" panose="020E0502060401010101" pitchFamily="34" charset="-79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מנהל מחסנית של 8 כדורים שנורים לעבר האויב, הופעה והיעלמות שלהם, עושה </a:t>
                      </a: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David" panose="020E0502060401010101" pitchFamily="34" charset="-79"/>
                          <a:ea typeface="Times New Roman" panose="02020603050405020304" pitchFamily="18" charset="0"/>
                        </a:rPr>
                        <a:t>reload</a:t>
                      </a:r>
                      <a:r>
                        <a:rPr lang="he-IL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 כשנגמרת המחסנית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להוציא ירייה בודדת, ולוודא שהיא נעלמת לאחר פגיעה בעצם כלשהו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r" defTabSz="914400" rtl="1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David" panose="020E0502060401010101" pitchFamily="34" charset="-79"/>
                          <a:ea typeface="Times New Roman" panose="02020603050405020304" pitchFamily="18" charset="0"/>
                        </a:rPr>
                        <a:t>Shoot_controller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he-IL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David" panose="020E0502060401010101" pitchFamily="34" charset="-79"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31914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2492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6D9DE-2D0F-4398-AEFD-7925B261D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99" y="386500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Covid</a:t>
            </a:r>
            <a:r>
              <a:rPr lang="en-US" dirty="0"/>
              <a:t> module – </a:t>
            </a:r>
            <a:r>
              <a:rPr lang="he-IL" dirty="0">
                <a:latin typeface="Segoe UI" panose="020B0502040204020203" pitchFamily="34" charset="0"/>
                <a:cs typeface="Segoe UI" panose="020B0502040204020203" pitchFamily="34" charset="0"/>
              </a:rPr>
              <a:t>סכמה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DF2296C-617F-4CA0-BC13-77B53324CAA8}"/>
              </a:ext>
            </a:extLst>
          </p:cNvPr>
          <p:cNvSpPr/>
          <p:nvPr/>
        </p:nvSpPr>
        <p:spPr>
          <a:xfrm>
            <a:off x="1817909" y="3371681"/>
            <a:ext cx="2576833" cy="9119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covidController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1AD01E7-CDF8-4F60-9B84-0EC6AE100413}"/>
              </a:ext>
            </a:extLst>
          </p:cNvPr>
          <p:cNvSpPr/>
          <p:nvPr/>
        </p:nvSpPr>
        <p:spPr>
          <a:xfrm>
            <a:off x="5115286" y="3371681"/>
            <a:ext cx="2576833" cy="9119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covidLogicMaster</a:t>
            </a:r>
            <a:endParaRPr lang="en-US" sz="2800" dirty="0">
              <a:solidFill>
                <a:sysClr val="windowText" lastClr="000000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D40A6CD-D3EF-4351-AB14-701E3AC67204}"/>
              </a:ext>
            </a:extLst>
          </p:cNvPr>
          <p:cNvSpPr/>
          <p:nvPr/>
        </p:nvSpPr>
        <p:spPr>
          <a:xfrm>
            <a:off x="1393900" y="860037"/>
            <a:ext cx="2576833" cy="9119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ReloadController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9F1F357-09BF-471D-A6B1-00BCD88D37EE}"/>
              </a:ext>
            </a:extLst>
          </p:cNvPr>
          <p:cNvSpPr/>
          <p:nvPr/>
        </p:nvSpPr>
        <p:spPr>
          <a:xfrm>
            <a:off x="5121046" y="5018697"/>
            <a:ext cx="2554458" cy="151985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Objects_master</a:t>
            </a:r>
          </a:p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_schematic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D62CFD0-C9C8-49E2-9B46-2F86C43BA167}"/>
              </a:ext>
            </a:extLst>
          </p:cNvPr>
          <p:cNvSpPr/>
          <p:nvPr/>
        </p:nvSpPr>
        <p:spPr>
          <a:xfrm>
            <a:off x="8489209" y="5331966"/>
            <a:ext cx="2576833" cy="9119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covidBitmap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D8C181D-605B-481A-AE35-2E227C200DEE}"/>
              </a:ext>
            </a:extLst>
          </p:cNvPr>
          <p:cNvCxnSpPr>
            <a:cxnSpLocks/>
          </p:cNvCxnSpPr>
          <p:nvPr/>
        </p:nvCxnSpPr>
        <p:spPr>
          <a:xfrm flipV="1">
            <a:off x="11099934" y="5787943"/>
            <a:ext cx="1092066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38D1B1A-D95F-4F8A-BB32-7B1DD2AB6D72}"/>
              </a:ext>
            </a:extLst>
          </p:cNvPr>
          <p:cNvSpPr/>
          <p:nvPr/>
        </p:nvSpPr>
        <p:spPr>
          <a:xfrm>
            <a:off x="11122605" y="5561694"/>
            <a:ext cx="1056144" cy="2026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COVID_VGA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7B01FB1-09EA-479A-BDC7-675BFB78E115}"/>
              </a:ext>
            </a:extLst>
          </p:cNvPr>
          <p:cNvCxnSpPr>
            <a:cxnSpLocks/>
          </p:cNvCxnSpPr>
          <p:nvPr/>
        </p:nvCxnSpPr>
        <p:spPr>
          <a:xfrm>
            <a:off x="6498668" y="4295080"/>
            <a:ext cx="5759" cy="735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B3CDEAE-A872-4EFF-8A78-85306C22662D}"/>
              </a:ext>
            </a:extLst>
          </p:cNvPr>
          <p:cNvCxnSpPr/>
          <p:nvPr/>
        </p:nvCxnSpPr>
        <p:spPr>
          <a:xfrm>
            <a:off x="3100566" y="2632388"/>
            <a:ext cx="5759" cy="735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DEACEE0-5E31-47D3-84E9-F31ADC5A7C67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394742" y="3827660"/>
            <a:ext cx="72054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5A15AAE-D562-4FED-8EF6-1F98C75F853D}"/>
              </a:ext>
            </a:extLst>
          </p:cNvPr>
          <p:cNvCxnSpPr/>
          <p:nvPr/>
        </p:nvCxnSpPr>
        <p:spPr>
          <a:xfrm>
            <a:off x="6795381" y="4304508"/>
            <a:ext cx="5759" cy="735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0C9C289-9C4C-4E2D-8A14-917746356B96}"/>
              </a:ext>
            </a:extLst>
          </p:cNvPr>
          <p:cNvCxnSpPr/>
          <p:nvPr/>
        </p:nvCxnSpPr>
        <p:spPr>
          <a:xfrm>
            <a:off x="7113734" y="4304508"/>
            <a:ext cx="5759" cy="735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01F80EE-76F3-410A-9A10-F9B3A94DA3E0}"/>
              </a:ext>
            </a:extLst>
          </p:cNvPr>
          <p:cNvCxnSpPr>
            <a:cxnSpLocks/>
          </p:cNvCxnSpPr>
          <p:nvPr/>
        </p:nvCxnSpPr>
        <p:spPr>
          <a:xfrm>
            <a:off x="7467847" y="4283638"/>
            <a:ext cx="5759" cy="735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6B6CC6A-7C67-4C59-BBF1-38546A602931}"/>
              </a:ext>
            </a:extLst>
          </p:cNvPr>
          <p:cNvCxnSpPr/>
          <p:nvPr/>
        </p:nvCxnSpPr>
        <p:spPr>
          <a:xfrm>
            <a:off x="6228993" y="4295080"/>
            <a:ext cx="5759" cy="735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9A38DFA-D15B-433C-9452-38CF66BA6C93}"/>
              </a:ext>
            </a:extLst>
          </p:cNvPr>
          <p:cNvCxnSpPr/>
          <p:nvPr/>
        </p:nvCxnSpPr>
        <p:spPr>
          <a:xfrm>
            <a:off x="5970837" y="4302491"/>
            <a:ext cx="5759" cy="735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828A47B-F06F-4C50-B714-C3FB790E56A0}"/>
              </a:ext>
            </a:extLst>
          </p:cNvPr>
          <p:cNvCxnSpPr/>
          <p:nvPr/>
        </p:nvCxnSpPr>
        <p:spPr>
          <a:xfrm>
            <a:off x="5652708" y="4304507"/>
            <a:ext cx="5759" cy="735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62DE023-F616-4A69-86E8-8896AB7814FA}"/>
              </a:ext>
            </a:extLst>
          </p:cNvPr>
          <p:cNvCxnSpPr/>
          <p:nvPr/>
        </p:nvCxnSpPr>
        <p:spPr>
          <a:xfrm>
            <a:off x="5345175" y="4273755"/>
            <a:ext cx="5759" cy="7350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270EF9B-5A06-421F-9BBF-9DBABC36BDA0}"/>
              </a:ext>
            </a:extLst>
          </p:cNvPr>
          <p:cNvCxnSpPr>
            <a:cxnSpLocks/>
          </p:cNvCxnSpPr>
          <p:nvPr/>
        </p:nvCxnSpPr>
        <p:spPr>
          <a:xfrm>
            <a:off x="7683916" y="5764300"/>
            <a:ext cx="80263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A4D565F-3C40-4CC0-9625-4ACB4D62A222}"/>
              </a:ext>
            </a:extLst>
          </p:cNvPr>
          <p:cNvCxnSpPr>
            <a:cxnSpLocks/>
          </p:cNvCxnSpPr>
          <p:nvPr/>
        </p:nvCxnSpPr>
        <p:spPr>
          <a:xfrm flipH="1" flipV="1">
            <a:off x="6403043" y="1149410"/>
            <a:ext cx="14016" cy="222241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2C63BCA-A760-452A-B81C-20B0CC2FB406}"/>
              </a:ext>
            </a:extLst>
          </p:cNvPr>
          <p:cNvCxnSpPr>
            <a:cxnSpLocks/>
          </p:cNvCxnSpPr>
          <p:nvPr/>
        </p:nvCxnSpPr>
        <p:spPr>
          <a:xfrm flipH="1">
            <a:off x="3970733" y="1149410"/>
            <a:ext cx="242754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447FA7E-84AB-40EF-B2F4-D94B7E6509DC}"/>
              </a:ext>
            </a:extLst>
          </p:cNvPr>
          <p:cNvCxnSpPr>
            <a:cxnSpLocks/>
          </p:cNvCxnSpPr>
          <p:nvPr/>
        </p:nvCxnSpPr>
        <p:spPr>
          <a:xfrm>
            <a:off x="2826115" y="2639672"/>
            <a:ext cx="27445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E7C7603C-9120-4B5A-9131-AF29482ECF8C}"/>
              </a:ext>
            </a:extLst>
          </p:cNvPr>
          <p:cNvSpPr/>
          <p:nvPr/>
        </p:nvSpPr>
        <p:spPr>
          <a:xfrm>
            <a:off x="6267309" y="2842311"/>
            <a:ext cx="1056144" cy="2026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covid_enable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11B3577-24F0-4224-B0A7-EFC18FE6F2BA}"/>
              </a:ext>
            </a:extLst>
          </p:cNvPr>
          <p:cNvSpPr/>
          <p:nvPr/>
        </p:nvSpPr>
        <p:spPr>
          <a:xfrm>
            <a:off x="3100566" y="2769404"/>
            <a:ext cx="670431" cy="2573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drip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CBBF148-3F03-4C0A-93CC-4DA3F9A6EA6D}"/>
              </a:ext>
            </a:extLst>
          </p:cNvPr>
          <p:cNvCxnSpPr>
            <a:cxnSpLocks/>
          </p:cNvCxnSpPr>
          <p:nvPr/>
        </p:nvCxnSpPr>
        <p:spPr>
          <a:xfrm flipH="1" flipV="1">
            <a:off x="4797349" y="2262173"/>
            <a:ext cx="1605694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D813A15-CCC9-4EE0-A6EC-34850D8E9E55}"/>
              </a:ext>
            </a:extLst>
          </p:cNvPr>
          <p:cNvCxnSpPr>
            <a:cxnSpLocks/>
          </p:cNvCxnSpPr>
          <p:nvPr/>
        </p:nvCxnSpPr>
        <p:spPr>
          <a:xfrm>
            <a:off x="4794615" y="2267115"/>
            <a:ext cx="22488" cy="36810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9FD167E-8F60-4748-9EA0-B85F4A70D0EB}"/>
              </a:ext>
            </a:extLst>
          </p:cNvPr>
          <p:cNvCxnSpPr>
            <a:cxnSpLocks/>
          </p:cNvCxnSpPr>
          <p:nvPr/>
        </p:nvCxnSpPr>
        <p:spPr>
          <a:xfrm>
            <a:off x="4827405" y="5948214"/>
            <a:ext cx="28788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F201935-D56F-4C4A-9645-961209CBD2F1}"/>
              </a:ext>
            </a:extLst>
          </p:cNvPr>
          <p:cNvSpPr/>
          <p:nvPr/>
        </p:nvSpPr>
        <p:spPr>
          <a:xfrm>
            <a:off x="85221" y="5207018"/>
            <a:ext cx="2576833" cy="9119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randomMachine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FE7AD32-9EE1-4CD7-AB45-8970723DBA72}"/>
              </a:ext>
            </a:extLst>
          </p:cNvPr>
          <p:cNvCxnSpPr>
            <a:cxnSpLocks/>
          </p:cNvCxnSpPr>
          <p:nvPr/>
        </p:nvCxnSpPr>
        <p:spPr>
          <a:xfrm>
            <a:off x="1107393" y="3827659"/>
            <a:ext cx="70179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B1462CA-FB7A-46ED-BB24-77F0C7E9A460}"/>
              </a:ext>
            </a:extLst>
          </p:cNvPr>
          <p:cNvCxnSpPr>
            <a:cxnSpLocks/>
          </p:cNvCxnSpPr>
          <p:nvPr/>
        </p:nvCxnSpPr>
        <p:spPr>
          <a:xfrm>
            <a:off x="1115612" y="3827659"/>
            <a:ext cx="0" cy="13793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D3CB97C-7EF7-4532-84ED-302628F6C624}"/>
              </a:ext>
            </a:extLst>
          </p:cNvPr>
          <p:cNvSpPr/>
          <p:nvPr/>
        </p:nvSpPr>
        <p:spPr>
          <a:xfrm>
            <a:off x="8284341" y="1461939"/>
            <a:ext cx="2576833" cy="9119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obstacleLogic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2D53A33-3D01-4140-A4BF-B07066B36D6B}"/>
              </a:ext>
            </a:extLst>
          </p:cNvPr>
          <p:cNvCxnSpPr>
            <a:cxnSpLocks/>
          </p:cNvCxnSpPr>
          <p:nvPr/>
        </p:nvCxnSpPr>
        <p:spPr>
          <a:xfrm>
            <a:off x="11312817" y="1093700"/>
            <a:ext cx="5466" cy="7778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E3EB322-2FD8-4064-B81E-5685B55F83B4}"/>
              </a:ext>
            </a:extLst>
          </p:cNvPr>
          <p:cNvCxnSpPr>
            <a:cxnSpLocks/>
          </p:cNvCxnSpPr>
          <p:nvPr/>
        </p:nvCxnSpPr>
        <p:spPr>
          <a:xfrm flipH="1">
            <a:off x="10861174" y="1837278"/>
            <a:ext cx="45164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FF74E02-F2DF-4C73-964C-8465C395348C}"/>
              </a:ext>
            </a:extLst>
          </p:cNvPr>
          <p:cNvCxnSpPr>
            <a:cxnSpLocks/>
          </p:cNvCxnSpPr>
          <p:nvPr/>
        </p:nvCxnSpPr>
        <p:spPr>
          <a:xfrm flipV="1">
            <a:off x="7393878" y="1091536"/>
            <a:ext cx="3918939" cy="1567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A91F2AF-6D81-487B-895E-0E3AA80E7639}"/>
              </a:ext>
            </a:extLst>
          </p:cNvPr>
          <p:cNvCxnSpPr>
            <a:cxnSpLocks/>
          </p:cNvCxnSpPr>
          <p:nvPr/>
        </p:nvCxnSpPr>
        <p:spPr>
          <a:xfrm>
            <a:off x="7398994" y="1111445"/>
            <a:ext cx="18098" cy="12846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7ED5D59-A78A-4B4D-B4D6-C5A57776980B}"/>
              </a:ext>
            </a:extLst>
          </p:cNvPr>
          <p:cNvCxnSpPr>
            <a:cxnSpLocks/>
          </p:cNvCxnSpPr>
          <p:nvPr/>
        </p:nvCxnSpPr>
        <p:spPr>
          <a:xfrm>
            <a:off x="7414682" y="2396116"/>
            <a:ext cx="0" cy="9713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3DEF1585-68D3-4E29-898A-33DCA4213EA1}"/>
              </a:ext>
            </a:extLst>
          </p:cNvPr>
          <p:cNvSpPr/>
          <p:nvPr/>
        </p:nvSpPr>
        <p:spPr>
          <a:xfrm>
            <a:off x="10256673" y="860037"/>
            <a:ext cx="1056144" cy="2026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top Left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C6A7021-54EB-4DB9-B76A-501D1A06A8A6}"/>
              </a:ext>
            </a:extLst>
          </p:cNvPr>
          <p:cNvSpPr/>
          <p:nvPr/>
        </p:nvSpPr>
        <p:spPr>
          <a:xfrm>
            <a:off x="240815" y="2110707"/>
            <a:ext cx="2576833" cy="9119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shootController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549242E-AB22-40B3-A246-75103783ABFF}"/>
              </a:ext>
            </a:extLst>
          </p:cNvPr>
          <p:cNvCxnSpPr>
            <a:cxnSpLocks/>
          </p:cNvCxnSpPr>
          <p:nvPr/>
        </p:nvCxnSpPr>
        <p:spPr>
          <a:xfrm>
            <a:off x="1119449" y="1210441"/>
            <a:ext cx="27445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F528618F-2356-4BD7-BFC9-CD09991708CC}"/>
              </a:ext>
            </a:extLst>
          </p:cNvPr>
          <p:cNvSpPr/>
          <p:nvPr/>
        </p:nvSpPr>
        <p:spPr>
          <a:xfrm>
            <a:off x="487506" y="1454749"/>
            <a:ext cx="670431" cy="2573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reload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6375C01-33C6-4266-8794-2A9E45AA3793}"/>
              </a:ext>
            </a:extLst>
          </p:cNvPr>
          <p:cNvCxnSpPr>
            <a:cxnSpLocks/>
          </p:cNvCxnSpPr>
          <p:nvPr/>
        </p:nvCxnSpPr>
        <p:spPr>
          <a:xfrm flipH="1">
            <a:off x="1107393" y="1198750"/>
            <a:ext cx="6590" cy="9119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60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סימולציה </a:t>
            </a:r>
            <a:r>
              <a:rPr lang="en-US" sz="3600" dirty="0" err="1">
                <a:latin typeface="Segoe UI" panose="020B0502040204020203" pitchFamily="34" charset="0"/>
                <a:cs typeface="Segoe UI" panose="020B0502040204020203" pitchFamily="34" charset="0"/>
              </a:rPr>
              <a:t>covid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687B462-420E-4FF5-ACA1-B392BF39822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193" y="2038579"/>
            <a:ext cx="10229614" cy="3248175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596190A4-EAC2-48DA-ABEA-2A4951DEC9C2}"/>
              </a:ext>
            </a:extLst>
          </p:cNvPr>
          <p:cNvSpPr/>
          <p:nvPr/>
        </p:nvSpPr>
        <p:spPr>
          <a:xfrm>
            <a:off x="5810629" y="2401355"/>
            <a:ext cx="361454" cy="3515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BBF24B9-A86B-40D4-AD97-54F6AC06A8DF}"/>
              </a:ext>
            </a:extLst>
          </p:cNvPr>
          <p:cNvSpPr/>
          <p:nvPr/>
        </p:nvSpPr>
        <p:spPr>
          <a:xfrm>
            <a:off x="6319891" y="2752914"/>
            <a:ext cx="361454" cy="3515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D35C59A-25C2-404F-84D8-EFE1C995B453}"/>
              </a:ext>
            </a:extLst>
          </p:cNvPr>
          <p:cNvSpPr/>
          <p:nvPr/>
        </p:nvSpPr>
        <p:spPr>
          <a:xfrm>
            <a:off x="6614670" y="3911695"/>
            <a:ext cx="361454" cy="3515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4" name="Speech Bubble: Rectangle with Corners Rounded 43">
            <a:extLst>
              <a:ext uri="{FF2B5EF4-FFF2-40B4-BE49-F238E27FC236}">
                <a16:creationId xmlns:a16="http://schemas.microsoft.com/office/drawing/2014/main" id="{FC944B98-09A9-4B38-B760-CDFA9E4FF908}"/>
              </a:ext>
            </a:extLst>
          </p:cNvPr>
          <p:cNvSpPr/>
          <p:nvPr/>
        </p:nvSpPr>
        <p:spPr>
          <a:xfrm>
            <a:off x="5625596" y="1715055"/>
            <a:ext cx="989074" cy="565379"/>
          </a:xfrm>
          <a:prstGeom prst="wedgeRoundRect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800" dirty="0" err="1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shootN</a:t>
            </a:r>
            <a:r>
              <a:rPr lang="en-US" sz="800" dirty="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 (signal from timer) goes down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6" name="Speech Bubble: Rectangle with Corners Rounded 45">
            <a:extLst>
              <a:ext uri="{FF2B5EF4-FFF2-40B4-BE49-F238E27FC236}">
                <a16:creationId xmlns:a16="http://schemas.microsoft.com/office/drawing/2014/main" id="{7CD5EB35-BCE6-4D55-9684-74A3E7B8C582}"/>
              </a:ext>
            </a:extLst>
          </p:cNvPr>
          <p:cNvSpPr/>
          <p:nvPr/>
        </p:nvSpPr>
        <p:spPr>
          <a:xfrm>
            <a:off x="6614801" y="2413149"/>
            <a:ext cx="733425" cy="309880"/>
          </a:xfrm>
          <a:prstGeom prst="wedgeRoundRect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solidFill>
                  <a:srgbClr val="000000"/>
                </a:solidFill>
                <a:latin typeface="David" panose="020E0502060401010101" pitchFamily="34" charset="-79"/>
                <a:ea typeface="Times New Roman" panose="02020603050405020304" pitchFamily="18" charset="0"/>
              </a:rPr>
              <a:t>Enable signal </a:t>
            </a:r>
            <a:r>
              <a:rPr lang="en-US" sz="800" dirty="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goes up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8" name="Speech Bubble: Rectangle with Corners Rounded 47">
            <a:extLst>
              <a:ext uri="{FF2B5EF4-FFF2-40B4-BE49-F238E27FC236}">
                <a16:creationId xmlns:a16="http://schemas.microsoft.com/office/drawing/2014/main" id="{E0C91A58-144D-4B90-9807-E9ADB05E8DE5}"/>
              </a:ext>
            </a:extLst>
          </p:cNvPr>
          <p:cNvSpPr/>
          <p:nvPr/>
        </p:nvSpPr>
        <p:spPr>
          <a:xfrm>
            <a:off x="6766705" y="3430055"/>
            <a:ext cx="733425" cy="309880"/>
          </a:xfrm>
          <a:prstGeom prst="wedgeRoundRect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800" dirty="0" err="1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DripEnable</a:t>
            </a:r>
            <a:r>
              <a:rPr lang="en-US" sz="800" dirty="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 signa goes up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95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מודול </a:t>
            </a:r>
            <a:r>
              <a:rPr lang="en-US" sz="3600" dirty="0" err="1">
                <a:latin typeface="Segoe UI" panose="020B0502040204020203" pitchFamily="34" charset="0"/>
                <a:cs typeface="Segoe UI" panose="020B0502040204020203" pitchFamily="34" charset="0"/>
              </a:rPr>
              <a:t>level_fsm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62F9DEC-CC3B-48BE-B15C-27D278B5E10A}"/>
              </a:ext>
            </a:extLst>
          </p:cNvPr>
          <p:cNvSpPr/>
          <p:nvPr/>
        </p:nvSpPr>
        <p:spPr>
          <a:xfrm>
            <a:off x="2613259" y="2127186"/>
            <a:ext cx="2743200" cy="291645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>
                <a:solidFill>
                  <a:sysClr val="windowText" lastClr="000000"/>
                </a:solidFill>
              </a:rPr>
              <a:t>Level_fsm</a:t>
            </a:r>
            <a:endParaRPr lang="en-US" sz="4400" dirty="0">
              <a:solidFill>
                <a:sysClr val="windowText" lastClr="000000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34F9D83-E6F4-48E2-B027-1F797FE113B3}"/>
              </a:ext>
            </a:extLst>
          </p:cNvPr>
          <p:cNvCxnSpPr/>
          <p:nvPr/>
        </p:nvCxnSpPr>
        <p:spPr>
          <a:xfrm>
            <a:off x="1277753" y="3585413"/>
            <a:ext cx="138603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D02E1F-D639-4C97-A071-AAE5AE7A3459}"/>
              </a:ext>
            </a:extLst>
          </p:cNvPr>
          <p:cNvCxnSpPr/>
          <p:nvPr/>
        </p:nvCxnSpPr>
        <p:spPr>
          <a:xfrm>
            <a:off x="1145407" y="4100364"/>
            <a:ext cx="146785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CCA6023-A6E4-4A7C-8514-E926EFF6A4D8}"/>
              </a:ext>
            </a:extLst>
          </p:cNvPr>
          <p:cNvCxnSpPr/>
          <p:nvPr/>
        </p:nvCxnSpPr>
        <p:spPr>
          <a:xfrm>
            <a:off x="5346834" y="3041585"/>
            <a:ext cx="138603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1F0258-3522-4500-88E1-1D91D9647FCA}"/>
              </a:ext>
            </a:extLst>
          </p:cNvPr>
          <p:cNvCxnSpPr/>
          <p:nvPr/>
        </p:nvCxnSpPr>
        <p:spPr>
          <a:xfrm>
            <a:off x="5356459" y="4004111"/>
            <a:ext cx="146785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71E5FD7-CD1A-4BE0-9D6D-B48193A9B8E1}"/>
              </a:ext>
            </a:extLst>
          </p:cNvPr>
          <p:cNvCxnSpPr/>
          <p:nvPr/>
        </p:nvCxnSpPr>
        <p:spPr>
          <a:xfrm>
            <a:off x="1227221" y="2632512"/>
            <a:ext cx="138603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33C363-7162-4916-B2D7-F567BD8234CE}"/>
              </a:ext>
            </a:extLst>
          </p:cNvPr>
          <p:cNvCxnSpPr/>
          <p:nvPr/>
        </p:nvCxnSpPr>
        <p:spPr>
          <a:xfrm>
            <a:off x="1116532" y="3166714"/>
            <a:ext cx="146785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1D16F0A-356E-4F2F-AD21-33D6E921B036}"/>
              </a:ext>
            </a:extLst>
          </p:cNvPr>
          <p:cNvSpPr/>
          <p:nvPr/>
        </p:nvSpPr>
        <p:spPr>
          <a:xfrm>
            <a:off x="1443790" y="2192157"/>
            <a:ext cx="952901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clk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38F6CE-B704-437F-925B-796C9308125E}"/>
              </a:ext>
            </a:extLst>
          </p:cNvPr>
          <p:cNvSpPr/>
          <p:nvPr/>
        </p:nvSpPr>
        <p:spPr>
          <a:xfrm>
            <a:off x="1172680" y="3206017"/>
            <a:ext cx="1403685" cy="30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gameOver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B1CC317-CD14-4752-85B9-B59BA341C869}"/>
              </a:ext>
            </a:extLst>
          </p:cNvPr>
          <p:cNvSpPr/>
          <p:nvPr/>
        </p:nvSpPr>
        <p:spPr>
          <a:xfrm>
            <a:off x="1446998" y="2726359"/>
            <a:ext cx="952901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resetN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2A69957-3C52-426F-985D-E0BB506783CB}"/>
              </a:ext>
            </a:extLst>
          </p:cNvPr>
          <p:cNvSpPr/>
          <p:nvPr/>
        </p:nvSpPr>
        <p:spPr>
          <a:xfrm>
            <a:off x="1222409" y="3722574"/>
            <a:ext cx="1313849" cy="2935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finishFlag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9BBA44-B0B1-487C-9AB2-216EA4F67DC8}"/>
              </a:ext>
            </a:extLst>
          </p:cNvPr>
          <p:cNvSpPr/>
          <p:nvPr/>
        </p:nvSpPr>
        <p:spPr>
          <a:xfrm>
            <a:off x="5563402" y="2598823"/>
            <a:ext cx="952901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levelUp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E6592EE-D64A-490B-89B4-773A663BA5B2}"/>
              </a:ext>
            </a:extLst>
          </p:cNvPr>
          <p:cNvSpPr/>
          <p:nvPr/>
        </p:nvSpPr>
        <p:spPr>
          <a:xfrm>
            <a:off x="5346834" y="3585413"/>
            <a:ext cx="1849655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levelCode</a:t>
            </a:r>
            <a:r>
              <a:rPr lang="en-US" dirty="0">
                <a:solidFill>
                  <a:schemeClr val="tx1"/>
                </a:solidFill>
              </a:rPr>
              <a:t>[1..0]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8C5FA1A-9C09-4158-8EE3-1FF0DBB6A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076" y="4229417"/>
            <a:ext cx="5696243" cy="177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05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232127"/>
            <a:ext cx="9603275" cy="1049235"/>
          </a:xfrm>
        </p:spPr>
        <p:txBody>
          <a:bodyPr/>
          <a:lstStyle/>
          <a:p>
            <a:pPr algn="ctr" rtl="1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שרטוט מכונת המצבים</a:t>
            </a:r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600" dirty="0" err="1">
                <a:latin typeface="Segoe UI" panose="020B0502040204020203" pitchFamily="34" charset="0"/>
                <a:cs typeface="Segoe UI" panose="020B0502040204020203" pitchFamily="34" charset="0"/>
              </a:rPr>
              <a:t>Levl_fsm</a:t>
            </a:r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8009E7-C393-47A9-8F8C-570B7B18B032}"/>
              </a:ext>
            </a:extLst>
          </p:cNvPr>
          <p:cNvSpPr/>
          <p:nvPr/>
        </p:nvSpPr>
        <p:spPr>
          <a:xfrm>
            <a:off x="1209461" y="4318526"/>
            <a:ext cx="2358189" cy="197317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Game_over_st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C9F9295-F18D-4FBD-B4DF-B1366F048D13}"/>
              </a:ext>
            </a:extLst>
          </p:cNvPr>
          <p:cNvSpPr/>
          <p:nvPr/>
        </p:nvSpPr>
        <p:spPr>
          <a:xfrm>
            <a:off x="1209461" y="1388444"/>
            <a:ext cx="2358189" cy="197317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First_level_st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490B8B3-87B5-47BC-AF33-6484E5F7641A}"/>
              </a:ext>
            </a:extLst>
          </p:cNvPr>
          <p:cNvSpPr/>
          <p:nvPr/>
        </p:nvSpPr>
        <p:spPr>
          <a:xfrm>
            <a:off x="8523171" y="4318527"/>
            <a:ext cx="2358189" cy="197317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Win_st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1DAA479-52EA-4E27-828B-6B5FB898788E}"/>
              </a:ext>
            </a:extLst>
          </p:cNvPr>
          <p:cNvSpPr/>
          <p:nvPr/>
        </p:nvSpPr>
        <p:spPr>
          <a:xfrm>
            <a:off x="8523171" y="1388443"/>
            <a:ext cx="2358189" cy="197317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Second_level_st</a:t>
            </a:r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9E72E59-084B-4E69-90BA-4CF4C57B12EF}"/>
              </a:ext>
            </a:extLst>
          </p:cNvPr>
          <p:cNvCxnSpPr>
            <a:cxnSpLocks/>
            <a:stCxn id="6" idx="7"/>
            <a:endCxn id="10" idx="1"/>
          </p:cNvCxnSpPr>
          <p:nvPr/>
        </p:nvCxnSpPr>
        <p:spPr>
          <a:xfrm flipV="1">
            <a:off x="3222301" y="1677408"/>
            <a:ext cx="5646219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32F7D628-F1EB-4403-9430-04790A64556A}"/>
              </a:ext>
            </a:extLst>
          </p:cNvPr>
          <p:cNvSpPr/>
          <p:nvPr/>
        </p:nvSpPr>
        <p:spPr>
          <a:xfrm>
            <a:off x="4672245" y="1117059"/>
            <a:ext cx="2268353" cy="51551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cap="all" dirty="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נגיעה של השחקן בדגל</a:t>
            </a:r>
            <a:endParaRPr lang="en-US" sz="1600" cap="all" dirty="0">
              <a:solidFill>
                <a:schemeClr val="tx1"/>
              </a:solidFill>
              <a:latin typeface="Segoe UI" panose="020B0502040204020203" pitchFamily="34" charset="0"/>
              <a:ea typeface="+mj-ea"/>
              <a:cs typeface="Segoe UI" panose="020B0502040204020203" pitchFamily="34" charset="0"/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FF8C385-BB72-4285-99B1-CAE68EF68587}"/>
              </a:ext>
            </a:extLst>
          </p:cNvPr>
          <p:cNvCxnSpPr>
            <a:cxnSpLocks/>
            <a:stCxn id="10" idx="4"/>
            <a:endCxn id="8" idx="0"/>
          </p:cNvCxnSpPr>
          <p:nvPr/>
        </p:nvCxnSpPr>
        <p:spPr>
          <a:xfrm>
            <a:off x="9702266" y="3361622"/>
            <a:ext cx="0" cy="9569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E8C9ADE-6E43-41C8-8EC5-5E0E229170B4}"/>
              </a:ext>
            </a:extLst>
          </p:cNvPr>
          <p:cNvCxnSpPr>
            <a:cxnSpLocks/>
            <a:endCxn id="6" idx="5"/>
          </p:cNvCxnSpPr>
          <p:nvPr/>
        </p:nvCxnSpPr>
        <p:spPr>
          <a:xfrm flipH="1" flipV="1">
            <a:off x="3222301" y="3072658"/>
            <a:ext cx="5300870" cy="22324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2E44DD0-3F11-4BEF-B743-7591D8C12121}"/>
              </a:ext>
            </a:extLst>
          </p:cNvPr>
          <p:cNvCxnSpPr>
            <a:cxnSpLocks/>
            <a:endCxn id="4" idx="6"/>
          </p:cNvCxnSpPr>
          <p:nvPr/>
        </p:nvCxnSpPr>
        <p:spPr>
          <a:xfrm flipH="1">
            <a:off x="3567650" y="2889868"/>
            <a:ext cx="5092682" cy="24152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DD5FC2B-8675-41A5-B103-AE17D332F8FB}"/>
              </a:ext>
            </a:extLst>
          </p:cNvPr>
          <p:cNvCxnSpPr>
            <a:cxnSpLocks/>
          </p:cNvCxnSpPr>
          <p:nvPr/>
        </p:nvCxnSpPr>
        <p:spPr>
          <a:xfrm flipV="1">
            <a:off x="2930154" y="3238295"/>
            <a:ext cx="0" cy="11472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92457EC-B7BC-4E1F-9A53-65BD9427857E}"/>
              </a:ext>
            </a:extLst>
          </p:cNvPr>
          <p:cNvCxnSpPr>
            <a:cxnSpLocks/>
          </p:cNvCxnSpPr>
          <p:nvPr/>
        </p:nvCxnSpPr>
        <p:spPr>
          <a:xfrm>
            <a:off x="1901244" y="3281532"/>
            <a:ext cx="9467" cy="110396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25E60923-BDDB-4B6D-8897-86FA9F6CDF02}"/>
              </a:ext>
            </a:extLst>
          </p:cNvPr>
          <p:cNvSpPr/>
          <p:nvPr/>
        </p:nvSpPr>
        <p:spPr>
          <a:xfrm>
            <a:off x="9763460" y="3575755"/>
            <a:ext cx="2268353" cy="51551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cap="all" dirty="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נגיעה של השחקן בדגל</a:t>
            </a:r>
            <a:endParaRPr lang="en-US" sz="1600" cap="all" dirty="0">
              <a:solidFill>
                <a:schemeClr val="tx1"/>
              </a:solidFill>
              <a:latin typeface="Segoe UI" panose="020B0502040204020203" pitchFamily="34" charset="0"/>
              <a:ea typeface="+mj-ea"/>
              <a:cs typeface="Segoe UI" panose="020B0502040204020203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5DDBA42-CED7-4A5F-9725-0148DB1E9913}"/>
              </a:ext>
            </a:extLst>
          </p:cNvPr>
          <p:cNvSpPr/>
          <p:nvPr/>
        </p:nvSpPr>
        <p:spPr>
          <a:xfrm>
            <a:off x="5806421" y="2587279"/>
            <a:ext cx="2268353" cy="51551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cap="all" dirty="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נגמרו לשחקן החיים</a:t>
            </a:r>
            <a:endParaRPr lang="en-US" sz="1600" cap="all" dirty="0">
              <a:solidFill>
                <a:schemeClr val="tx1"/>
              </a:solidFill>
              <a:latin typeface="Segoe UI" panose="020B0502040204020203" pitchFamily="34" charset="0"/>
              <a:ea typeface="+mj-ea"/>
              <a:cs typeface="Segoe UI" panose="020B0502040204020203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C84797C-DB7D-4309-B332-66E8BC2D8CEE}"/>
              </a:ext>
            </a:extLst>
          </p:cNvPr>
          <p:cNvSpPr/>
          <p:nvPr/>
        </p:nvSpPr>
        <p:spPr>
          <a:xfrm>
            <a:off x="6552525" y="5026935"/>
            <a:ext cx="1198648" cy="30731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cap="all" dirty="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Reset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4B7A199-55F5-4B58-BD39-FE8866B903F6}"/>
              </a:ext>
            </a:extLst>
          </p:cNvPr>
          <p:cNvSpPr/>
          <p:nvPr/>
        </p:nvSpPr>
        <p:spPr>
          <a:xfrm>
            <a:off x="2991348" y="3877446"/>
            <a:ext cx="1248909" cy="289786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cap="all" dirty="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Reset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A1FAF11-8C2F-43E5-B4F8-B20281F479D3}"/>
              </a:ext>
            </a:extLst>
          </p:cNvPr>
          <p:cNvSpPr/>
          <p:nvPr/>
        </p:nvSpPr>
        <p:spPr>
          <a:xfrm>
            <a:off x="137590" y="3348717"/>
            <a:ext cx="1710460" cy="88032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cap="all" dirty="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נגמרו לשחקן החיים</a:t>
            </a:r>
            <a:endParaRPr lang="en-US" sz="1600" cap="all" dirty="0">
              <a:solidFill>
                <a:schemeClr val="tx1"/>
              </a:solidFill>
              <a:latin typeface="Segoe UI" panose="020B0502040204020203" pitchFamily="34" charset="0"/>
              <a:ea typeface="+mj-ea"/>
              <a:cs typeface="Segoe UI" panose="020B0502040204020203" pitchFamily="34" charset="0"/>
            </a:endParaRP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6072BCF5-473D-4FB8-BC61-971FE27BC774}"/>
              </a:ext>
            </a:extLst>
          </p:cNvPr>
          <p:cNvCxnSpPr>
            <a:cxnSpLocks/>
          </p:cNvCxnSpPr>
          <p:nvPr/>
        </p:nvCxnSpPr>
        <p:spPr>
          <a:xfrm>
            <a:off x="2388554" y="890222"/>
            <a:ext cx="1" cy="49822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5AEFFCA-8E34-4BEA-B74D-A8E4BD434A8C}"/>
              </a:ext>
            </a:extLst>
          </p:cNvPr>
          <p:cNvCxnSpPr/>
          <p:nvPr/>
        </p:nvCxnSpPr>
        <p:spPr>
          <a:xfrm>
            <a:off x="2388554" y="890222"/>
            <a:ext cx="7313711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DDA359C2-FA38-460B-AAF7-ABB96B60836E}"/>
              </a:ext>
            </a:extLst>
          </p:cNvPr>
          <p:cNvCxnSpPr>
            <a:cxnSpLocks/>
          </p:cNvCxnSpPr>
          <p:nvPr/>
        </p:nvCxnSpPr>
        <p:spPr>
          <a:xfrm>
            <a:off x="9702265" y="884646"/>
            <a:ext cx="0" cy="49017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1BB2532D-15FE-4EF8-BE04-D04E23482DB5}"/>
              </a:ext>
            </a:extLst>
          </p:cNvPr>
          <p:cNvSpPr/>
          <p:nvPr/>
        </p:nvSpPr>
        <p:spPr>
          <a:xfrm>
            <a:off x="9763460" y="845681"/>
            <a:ext cx="1198648" cy="30731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cap="all" dirty="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Reset</a:t>
            </a: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73D8229A-12FC-42F2-B119-A5F2DD3DF0BB}"/>
              </a:ext>
            </a:extLst>
          </p:cNvPr>
          <p:cNvCxnSpPr>
            <a:cxnSpLocks/>
          </p:cNvCxnSpPr>
          <p:nvPr/>
        </p:nvCxnSpPr>
        <p:spPr>
          <a:xfrm flipH="1">
            <a:off x="844015" y="1190354"/>
            <a:ext cx="299666" cy="34733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DEB0301F-FDA1-4CB9-AD9A-5093C2893618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148815" y="1178363"/>
            <a:ext cx="405995" cy="49904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276BFF57-F5BD-45EC-91EE-99CDFC799FE2}"/>
              </a:ext>
            </a:extLst>
          </p:cNvPr>
          <p:cNvCxnSpPr>
            <a:cxnSpLocks/>
          </p:cNvCxnSpPr>
          <p:nvPr/>
        </p:nvCxnSpPr>
        <p:spPr>
          <a:xfrm>
            <a:off x="840376" y="1529134"/>
            <a:ext cx="470264" cy="4806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Rectangle 109">
            <a:extLst>
              <a:ext uri="{FF2B5EF4-FFF2-40B4-BE49-F238E27FC236}">
                <a16:creationId xmlns:a16="http://schemas.microsoft.com/office/drawing/2014/main" id="{6A2305D4-460A-4F7D-85C7-C5E33D07E9C8}"/>
              </a:ext>
            </a:extLst>
          </p:cNvPr>
          <p:cNvSpPr/>
          <p:nvPr/>
        </p:nvSpPr>
        <p:spPr>
          <a:xfrm>
            <a:off x="385469" y="835042"/>
            <a:ext cx="1198648" cy="307314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cap="all" dirty="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Reset</a:t>
            </a:r>
          </a:p>
        </p:txBody>
      </p:sp>
    </p:spTree>
    <p:extLst>
      <p:ext uri="{BB962C8B-B14F-4D97-AF65-F5344CB8AC3E}">
        <p14:creationId xmlns:p14="http://schemas.microsoft.com/office/powerpoint/2010/main" val="868495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סימולציה </a:t>
            </a:r>
            <a:r>
              <a:rPr lang="en-US" sz="3600" dirty="0" err="1">
                <a:latin typeface="Segoe UI" panose="020B0502040204020203" pitchFamily="34" charset="0"/>
                <a:cs typeface="Segoe UI" panose="020B0502040204020203" pitchFamily="34" charset="0"/>
              </a:rPr>
              <a:t>level_fsm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0A8140-B740-41A7-8E80-9C079B4BDE4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63226" y="2011185"/>
            <a:ext cx="9923992" cy="3228002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5BDA02FC-F5C0-4325-910D-0A69A42068E0}"/>
              </a:ext>
            </a:extLst>
          </p:cNvPr>
          <p:cNvSpPr/>
          <p:nvPr/>
        </p:nvSpPr>
        <p:spPr>
          <a:xfrm>
            <a:off x="5392051" y="2988811"/>
            <a:ext cx="437830" cy="37036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1" name="Speech Bubble: Rectangle with Corners Rounded 30">
            <a:extLst>
              <a:ext uri="{FF2B5EF4-FFF2-40B4-BE49-F238E27FC236}">
                <a16:creationId xmlns:a16="http://schemas.microsoft.com/office/drawing/2014/main" id="{EA4B053A-C017-4AA9-8650-ABD52C81FF6C}"/>
              </a:ext>
            </a:extLst>
          </p:cNvPr>
          <p:cNvSpPr/>
          <p:nvPr/>
        </p:nvSpPr>
        <p:spPr>
          <a:xfrm>
            <a:off x="5244253" y="2606761"/>
            <a:ext cx="733425" cy="309880"/>
          </a:xfrm>
          <a:prstGeom prst="wedgeRoundRect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800" dirty="0" err="1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finishFlag</a:t>
            </a:r>
            <a:r>
              <a:rPr lang="en-US" sz="800" dirty="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 goes up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BE54FD6-8AB9-45F3-B1FD-F7241190CC98}"/>
              </a:ext>
            </a:extLst>
          </p:cNvPr>
          <p:cNvSpPr/>
          <p:nvPr/>
        </p:nvSpPr>
        <p:spPr>
          <a:xfrm>
            <a:off x="6189662" y="2421580"/>
            <a:ext cx="437830" cy="37036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5" name="Speech Bubble: Rectangle with Corners Rounded 34">
            <a:extLst>
              <a:ext uri="{FF2B5EF4-FFF2-40B4-BE49-F238E27FC236}">
                <a16:creationId xmlns:a16="http://schemas.microsoft.com/office/drawing/2014/main" id="{FD2B5EA9-6CA4-4CA2-B106-C2C965F987A0}"/>
              </a:ext>
            </a:extLst>
          </p:cNvPr>
          <p:cNvSpPr/>
          <p:nvPr/>
        </p:nvSpPr>
        <p:spPr>
          <a:xfrm>
            <a:off x="6778415" y="2482062"/>
            <a:ext cx="733425" cy="309880"/>
          </a:xfrm>
          <a:prstGeom prst="wedgeRoundRect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8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levelCode has changed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A46BD51-907C-49DD-8EF4-9C53508F2543}"/>
              </a:ext>
            </a:extLst>
          </p:cNvPr>
          <p:cNvSpPr/>
          <p:nvPr/>
        </p:nvSpPr>
        <p:spPr>
          <a:xfrm>
            <a:off x="6189662" y="2051888"/>
            <a:ext cx="437830" cy="37036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9" name="Speech Bubble: Rectangle with Corners Rounded 38">
            <a:extLst>
              <a:ext uri="{FF2B5EF4-FFF2-40B4-BE49-F238E27FC236}">
                <a16:creationId xmlns:a16="http://schemas.microsoft.com/office/drawing/2014/main" id="{0912F780-88ED-4B06-B2FA-2A166352AA1A}"/>
              </a:ext>
            </a:extLst>
          </p:cNvPr>
          <p:cNvSpPr/>
          <p:nvPr/>
        </p:nvSpPr>
        <p:spPr>
          <a:xfrm>
            <a:off x="6336240" y="1595580"/>
            <a:ext cx="733425" cy="309880"/>
          </a:xfrm>
          <a:prstGeom prst="wedgeRoundRect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800" dirty="0" err="1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levelUp</a:t>
            </a:r>
            <a:r>
              <a:rPr lang="en-US" sz="800" dirty="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 goes up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7328B65-0EA9-4959-8EC1-54C168E28325}"/>
              </a:ext>
            </a:extLst>
          </p:cNvPr>
          <p:cNvSpPr/>
          <p:nvPr/>
        </p:nvSpPr>
        <p:spPr>
          <a:xfrm>
            <a:off x="6046469" y="4504248"/>
            <a:ext cx="656483" cy="61319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Speech Bubble: Rectangle with Corners Rounded 42">
            <a:extLst>
              <a:ext uri="{FF2B5EF4-FFF2-40B4-BE49-F238E27FC236}">
                <a16:creationId xmlns:a16="http://schemas.microsoft.com/office/drawing/2014/main" id="{D27EFAE1-2121-46AF-91A1-DC1A56ACA7B1}"/>
              </a:ext>
            </a:extLst>
          </p:cNvPr>
          <p:cNvSpPr/>
          <p:nvPr/>
        </p:nvSpPr>
        <p:spPr>
          <a:xfrm>
            <a:off x="6778415" y="4349308"/>
            <a:ext cx="733425" cy="309880"/>
          </a:xfrm>
          <a:prstGeom prst="wedgeRoundRectCallou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States are changed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473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SIGNAL TAP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864B0-8705-417B-8481-9AB808AD3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במהלך יצירת אויבי קורונה שלוגיקת תנועתם הייתה דומה ל</a:t>
            </a:r>
            <a:r>
              <a:rPr lang="en-US" dirty="0"/>
              <a:t>bumpy</a:t>
            </a:r>
            <a:r>
              <a:rPr lang="he-IL" dirty="0"/>
              <a:t>, גילינו שכאשר אחד מהם פגע בקרקע, באופן אוטומטי כולם שינו ביחד את מהירותם בציר </a:t>
            </a:r>
            <a:r>
              <a:rPr lang="en-US" dirty="0"/>
              <a:t>y</a:t>
            </a:r>
            <a:r>
              <a:rPr lang="he-IL" dirty="0"/>
              <a:t>, גם אם הם עצמם לא פגעו בקרקע.</a:t>
            </a:r>
          </a:p>
          <a:p>
            <a:pPr algn="r" rt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9C9FD5-7882-470C-9A3A-4B85928C9E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13426" y="3480434"/>
            <a:ext cx="10654696" cy="2092325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BAAECDC-A864-4029-85AF-B2B4CD2EEE9F}"/>
              </a:ext>
            </a:extLst>
          </p:cNvPr>
          <p:cNvSpPr/>
          <p:nvPr/>
        </p:nvSpPr>
        <p:spPr>
          <a:xfrm>
            <a:off x="5832229" y="4986867"/>
            <a:ext cx="842432" cy="76845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F745C13-35D7-4094-BF9D-22769257A02D}"/>
              </a:ext>
            </a:extLst>
          </p:cNvPr>
          <p:cNvSpPr/>
          <p:nvPr/>
        </p:nvSpPr>
        <p:spPr>
          <a:xfrm>
            <a:off x="7594601" y="4601949"/>
            <a:ext cx="781860" cy="68267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78F39E36-CFC1-419B-8B04-9357F1AF4C3B}"/>
              </a:ext>
            </a:extLst>
          </p:cNvPr>
          <p:cNvSpPr/>
          <p:nvPr/>
        </p:nvSpPr>
        <p:spPr>
          <a:xfrm>
            <a:off x="7712362" y="3429000"/>
            <a:ext cx="1740058" cy="937974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dirty="0"/>
              <a:t>מהירות בציר האנכי משתנה בו זמנית</a:t>
            </a:r>
            <a:endParaRPr lang="en-US" dirty="0"/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DEDC58B6-A8BF-4BA8-9582-85781BF31E46}"/>
              </a:ext>
            </a:extLst>
          </p:cNvPr>
          <p:cNvSpPr/>
          <p:nvPr/>
        </p:nvSpPr>
        <p:spPr>
          <a:xfrm>
            <a:off x="5161452" y="3591709"/>
            <a:ext cx="1869096" cy="1163636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dirty="0"/>
              <a:t>שני האלמנטים מקבלים אות התנגשות בו זמנית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25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SIGNAL TAP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864B0-8705-417B-8481-9AB808AD3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זיהינו שאכן כל </a:t>
            </a:r>
            <a:r>
              <a:rPr lang="he-IL" dirty="0" err="1"/>
              <a:t>אלמנטי</a:t>
            </a:r>
            <a:r>
              <a:rPr lang="he-IL" dirty="0"/>
              <a:t> אויב הקורונה מקבלים את אותו אות התנגשות, ולכן הכנסנו לשער </a:t>
            </a:r>
            <a:r>
              <a:rPr lang="en-US" dirty="0"/>
              <a:t>and</a:t>
            </a:r>
            <a:r>
              <a:rPr lang="he-IL" dirty="0"/>
              <a:t> את אות ההתנגשות של אחד מהאלמנטים, עם </a:t>
            </a:r>
            <a:r>
              <a:rPr lang="en-US" dirty="0" err="1"/>
              <a:t>draw_ID</a:t>
            </a:r>
            <a:r>
              <a:rPr lang="he-IL" dirty="0"/>
              <a:t> של כל אלמנט.</a:t>
            </a:r>
          </a:p>
          <a:p>
            <a:pPr algn="r" rtl="1"/>
            <a:endParaRPr lang="he-IL" dirty="0"/>
          </a:p>
          <a:p>
            <a:pPr algn="r" rtl="1"/>
            <a:endParaRPr lang="he-IL" dirty="0"/>
          </a:p>
          <a:p>
            <a:pPr algn="r" rt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5CB33-B39D-479C-8809-AB481C2FAED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35833" y="2895195"/>
            <a:ext cx="5607050" cy="371030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ED0F25D-7EA4-432A-B7A9-7BFC1A559009}"/>
              </a:ext>
            </a:extLst>
          </p:cNvPr>
          <p:cNvSpPr/>
          <p:nvPr/>
        </p:nvSpPr>
        <p:spPr>
          <a:xfrm>
            <a:off x="2635833" y="4742427"/>
            <a:ext cx="1555167" cy="149972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966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SIGNAL TAP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864B0-8705-417B-8481-9AB808AD3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ואכן לאחר הרצת הבדיקה פעם נוספת אנו רואים שכעת מהירות בציר האנכי מתחלפת רק עבור אלמנט אחד.</a:t>
            </a:r>
          </a:p>
          <a:p>
            <a:pPr algn="r" rtl="1"/>
            <a:endParaRPr lang="he-IL" dirty="0"/>
          </a:p>
          <a:p>
            <a:pPr algn="r" rt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1998AD-F42E-451C-81C2-7E3725A4E5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04703" y="3186090"/>
            <a:ext cx="10697026" cy="183664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581B14C-698E-4169-BE3F-E9516E785A0A}"/>
              </a:ext>
            </a:extLst>
          </p:cNvPr>
          <p:cNvSpPr/>
          <p:nvPr/>
        </p:nvSpPr>
        <p:spPr>
          <a:xfrm>
            <a:off x="7738534" y="4456680"/>
            <a:ext cx="846666" cy="72803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4276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סיכום ומסקנות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864B0-8705-417B-8481-9AB808AD3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r" rtl="1"/>
            <a:r>
              <a:rPr lang="he-IL" dirty="0"/>
              <a:t>הפרויקט הסופי אכן עמד בדרישות ההתחלתיות.</a:t>
            </a:r>
          </a:p>
          <a:p>
            <a:pPr algn="r" rtl="1"/>
            <a:r>
              <a:rPr lang="he-IL" dirty="0"/>
              <a:t>הוקדש מאמץ נרחב לחלק היצירתי של הפרויקט –מערך שלבים, מערך חיים ונקודות, יהלומים ולבבות, שעון עצר, אויבי קורונה נעים, מערך יריות, מערך שמע, והתממשקות בין מערכים אלו.</a:t>
            </a:r>
          </a:p>
          <a:p>
            <a:pPr algn="r" rtl="1"/>
            <a:r>
              <a:rPr lang="he-IL" dirty="0"/>
              <a:t>הפרויקט מכיל אף חלקים שלא נכללו בחשיבה הראשונית. גילינו שלא ניתן תמיד לחזות איך התוצר ייראה כבר בתחילת העבודה עליו. אופן העבודה צריך להיות, תחילה בניית </a:t>
            </a:r>
            <a:r>
              <a:rPr lang="en-US" dirty="0"/>
              <a:t>pipe</a:t>
            </a:r>
            <a:r>
              <a:rPr lang="he-IL" dirty="0"/>
              <a:t> לשלבים הבסיסיים, וכל פרק זמן יש לבצע </a:t>
            </a:r>
            <a:r>
              <a:rPr lang="en-US" dirty="0"/>
              <a:t>design</a:t>
            </a:r>
            <a:r>
              <a:rPr lang="he-IL" dirty="0"/>
              <a:t> משודרג.</a:t>
            </a:r>
          </a:p>
          <a:p>
            <a:pPr algn="r" rtl="1"/>
            <a:r>
              <a:rPr lang="he-IL" dirty="0"/>
              <a:t>מודולריות – הקפדנו לשמור על גנריות של הקופסאות שבנינו, ולבצע ספציפיקציה מחוץ למודול</a:t>
            </a:r>
          </a:p>
          <a:p>
            <a:pPr algn="r" rtl="1"/>
            <a:r>
              <a:rPr lang="he-IL" dirty="0"/>
              <a:t>כלי </a:t>
            </a:r>
            <a:r>
              <a:rPr lang="he-IL" dirty="0" err="1"/>
              <a:t>הדיבוג</a:t>
            </a:r>
            <a:r>
              <a:rPr lang="he-IL" dirty="0"/>
              <a:t> </a:t>
            </a:r>
            <a:r>
              <a:rPr lang="en-US" dirty="0"/>
              <a:t>signal tap</a:t>
            </a:r>
            <a:r>
              <a:rPr lang="he-IL" dirty="0"/>
              <a:t> סייע לנו מאוד – שווה להשקיע זמן לפני העבודה על הפרויקט, ולהבין איך להשתמש בו.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986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דרישות הפרויקט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864B0-8705-417B-8481-9AB808AD3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שורה של מדרגות בתחתית המסך 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תזוזה של </a:t>
            </a:r>
            <a:r>
              <a:rPr lang="he-IL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באמפי</a:t>
            </a: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עם הלחצנים ימינה ושמאלה בין המדרגות, כל לחיצה תזיז במדרגה אחת.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קפיצה לשורה שניה 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שורה אחת של ארבע מדרגות מעל השורה התחתונה עם הפתעה אחת 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איסוף של ההפתעה יגרום להופעת מחילה באחת מהמדרגות התחתונות 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מפגש של </a:t>
            </a:r>
            <a:r>
              <a:rPr lang="he-IL" sz="1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באמפי</a:t>
            </a: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 עם המחילה יוביל לניצחון  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מספר שורות של מדרגות עם הפתעות 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לא כל המדרגות קיימות – מוגרל רנדומלי 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קפיצה ונפילה חופשית לתזוזה בין שורות המדרגות באמצעות הלחצנים 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marL="0" marR="0" algn="r" rt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he-IL" sz="1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Segoe UI" panose="020B0502040204020203" pitchFamily="34" charset="0"/>
              </a:rPr>
              <a:t>מונה זמן מטה (אם כל ההפתעות לא נאספו בתוך זמן שנקבע מראש אז יש פסילה).</a:t>
            </a:r>
            <a:endParaRPr lang="en-US" sz="18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Segoe UI" panose="020B0502040204020203" pitchFamily="34" charset="0"/>
            </a:endParaRPr>
          </a:p>
          <a:p>
            <a:pPr algn="r" rtl="1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5773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175240">
            <a:off x="1141964" y="2450438"/>
            <a:ext cx="9603275" cy="1049235"/>
          </a:xfrm>
        </p:spPr>
        <p:txBody>
          <a:bodyPr>
            <a:normAutofit/>
          </a:bodyPr>
          <a:lstStyle/>
          <a:p>
            <a:pPr algn="ctr" rtl="1"/>
            <a:r>
              <a:rPr lang="he-IL" sz="5400" dirty="0">
                <a:latin typeface="Segoe UI" panose="020B0502040204020203" pitchFamily="34" charset="0"/>
                <a:cs typeface="Segoe UI" panose="020B0502040204020203" pitchFamily="34" charset="0"/>
              </a:rPr>
              <a:t>שאלות נוספות?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270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ארכיטקטורה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2">
            <a:hlinkClick r:id="rId2"/>
            <a:extLst>
              <a:ext uri="{FF2B5EF4-FFF2-40B4-BE49-F238E27FC236}">
                <a16:creationId xmlns:a16="http://schemas.microsoft.com/office/drawing/2014/main" id="{F5455C25-6934-4E0E-914F-44BF7542B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578" y="2017153"/>
            <a:ext cx="2695575" cy="164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3C0EA5-995D-421A-A993-1A40B8B226F5}"/>
              </a:ext>
            </a:extLst>
          </p:cNvPr>
          <p:cNvSpPr/>
          <p:nvPr/>
        </p:nvSpPr>
        <p:spPr>
          <a:xfrm>
            <a:off x="1829156" y="3043672"/>
            <a:ext cx="2810577" cy="164782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ysClr val="windowText" lastClr="000000"/>
                </a:solidFill>
              </a:rPr>
              <a:t>DE-10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D9BB05-F809-4DF0-BB40-7B2CDED67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3039" y="3867584"/>
            <a:ext cx="1284493" cy="211918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903DDBF-2E92-40CE-92AA-2E2555E7C768}"/>
              </a:ext>
            </a:extLst>
          </p:cNvPr>
          <p:cNvSpPr/>
          <p:nvPr/>
        </p:nvSpPr>
        <p:spPr>
          <a:xfrm>
            <a:off x="5305951" y="3043672"/>
            <a:ext cx="1056144" cy="2026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VGA cable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7E4837-AE81-46E2-A259-D2499058BDBD}"/>
              </a:ext>
            </a:extLst>
          </p:cNvPr>
          <p:cNvSpPr/>
          <p:nvPr/>
        </p:nvSpPr>
        <p:spPr>
          <a:xfrm>
            <a:off x="5305951" y="4387589"/>
            <a:ext cx="1056144" cy="2026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AUX cable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EDEA13D-1D04-46ED-A03A-BEAD8B3455B4}"/>
              </a:ext>
            </a:extLst>
          </p:cNvPr>
          <p:cNvCxnSpPr>
            <a:stCxn id="5" idx="3"/>
          </p:cNvCxnSpPr>
          <p:nvPr/>
        </p:nvCxnSpPr>
        <p:spPr>
          <a:xfrm flipV="1">
            <a:off x="4639733" y="2841065"/>
            <a:ext cx="3444724" cy="1026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A0F9EF-2AEF-4187-8818-BF1453D25282}"/>
              </a:ext>
            </a:extLst>
          </p:cNvPr>
          <p:cNvCxnSpPr>
            <a:stCxn id="5" idx="3"/>
          </p:cNvCxnSpPr>
          <p:nvPr/>
        </p:nvCxnSpPr>
        <p:spPr>
          <a:xfrm>
            <a:off x="4639733" y="3867585"/>
            <a:ext cx="3444724" cy="958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630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85CBB-09E6-46F0-B290-043465876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46" y="794748"/>
            <a:ext cx="9603275" cy="1049235"/>
          </a:xfrm>
        </p:spPr>
        <p:txBody>
          <a:bodyPr/>
          <a:lstStyle/>
          <a:p>
            <a:pPr algn="ctr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צילום המשחק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326845-7C48-4F11-B2CF-2E70057AD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491" y="1489688"/>
            <a:ext cx="7383159" cy="425287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4AFB4DC-639F-4842-8FBA-596A2E78FE26}"/>
              </a:ext>
            </a:extLst>
          </p:cNvPr>
          <p:cNvSpPr/>
          <p:nvPr/>
        </p:nvSpPr>
        <p:spPr>
          <a:xfrm>
            <a:off x="8832028" y="1278648"/>
            <a:ext cx="718014" cy="678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54079BA-5B17-4B7B-854A-7D3AFC77EA9A}"/>
              </a:ext>
            </a:extLst>
          </p:cNvPr>
          <p:cNvSpPr/>
          <p:nvPr/>
        </p:nvSpPr>
        <p:spPr>
          <a:xfrm>
            <a:off x="6580584" y="1278648"/>
            <a:ext cx="1217226" cy="67685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70A551A-3969-4254-A360-A0AFBFE1581D}"/>
              </a:ext>
            </a:extLst>
          </p:cNvPr>
          <p:cNvSpPr/>
          <p:nvPr/>
        </p:nvSpPr>
        <p:spPr>
          <a:xfrm>
            <a:off x="2114142" y="5194245"/>
            <a:ext cx="718014" cy="678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350E56F-8B0D-4544-9598-267C09BA700E}"/>
              </a:ext>
            </a:extLst>
          </p:cNvPr>
          <p:cNvSpPr/>
          <p:nvPr/>
        </p:nvSpPr>
        <p:spPr>
          <a:xfrm>
            <a:off x="2181782" y="1347116"/>
            <a:ext cx="718014" cy="678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id="{CAF825F7-3FAD-4EE4-AB1F-8605444F3EF2}"/>
              </a:ext>
            </a:extLst>
          </p:cNvPr>
          <p:cNvSpPr/>
          <p:nvPr/>
        </p:nvSpPr>
        <p:spPr>
          <a:xfrm>
            <a:off x="9018121" y="530518"/>
            <a:ext cx="790936" cy="577808"/>
          </a:xfrm>
          <a:prstGeom prst="wedgeRoundRectCallout">
            <a:avLst/>
          </a:prstGeom>
          <a:solidFill>
            <a:srgbClr val="FF7C8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חיווי ניקוד</a:t>
            </a:r>
            <a:endParaRPr lang="en-US" sz="1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6701CC84-93DB-4C32-84B6-6EA8B680D8FF}"/>
              </a:ext>
            </a:extLst>
          </p:cNvPr>
          <p:cNvSpPr/>
          <p:nvPr/>
        </p:nvSpPr>
        <p:spPr>
          <a:xfrm>
            <a:off x="7688067" y="751328"/>
            <a:ext cx="790936" cy="577808"/>
          </a:xfrm>
          <a:prstGeom prst="wedgeRoundRectCallout">
            <a:avLst/>
          </a:prstGeom>
          <a:solidFill>
            <a:srgbClr val="FF7C8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1"/>
            <a:r>
              <a:rPr lang="he-IL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חיווי חיים</a:t>
            </a:r>
            <a:endParaRPr lang="en-US" sz="1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7941DEB0-B3A8-48E8-BE75-D8DC0A0F2261}"/>
              </a:ext>
            </a:extLst>
          </p:cNvPr>
          <p:cNvSpPr/>
          <p:nvPr/>
        </p:nvSpPr>
        <p:spPr>
          <a:xfrm>
            <a:off x="1749853" y="4461915"/>
            <a:ext cx="790936" cy="577808"/>
          </a:xfrm>
          <a:prstGeom prst="wedgeRoundRectCallout">
            <a:avLst/>
          </a:prstGeom>
          <a:solidFill>
            <a:srgbClr val="FF7C8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1"/>
            <a:r>
              <a:rPr lang="he-IL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חיווי שלב</a:t>
            </a:r>
            <a:endParaRPr lang="en-US" sz="1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Speech Bubble: Rectangle with Corners Rounded 22">
            <a:extLst>
              <a:ext uri="{FF2B5EF4-FFF2-40B4-BE49-F238E27FC236}">
                <a16:creationId xmlns:a16="http://schemas.microsoft.com/office/drawing/2014/main" id="{1C60FEFB-30E4-487E-9FBC-3680BDEE3AC1}"/>
              </a:ext>
            </a:extLst>
          </p:cNvPr>
          <p:cNvSpPr/>
          <p:nvPr/>
        </p:nvSpPr>
        <p:spPr>
          <a:xfrm>
            <a:off x="1232744" y="1099729"/>
            <a:ext cx="790936" cy="577808"/>
          </a:xfrm>
          <a:prstGeom prst="wedgeRoundRectCallout">
            <a:avLst/>
          </a:prstGeom>
          <a:solidFill>
            <a:srgbClr val="FF7C8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1"/>
            <a:r>
              <a:rPr lang="he-IL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חיווי טיימר</a:t>
            </a:r>
            <a:endParaRPr lang="en-US" sz="1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47FB207-E36E-426E-8EAB-5ABA6F79F315}"/>
              </a:ext>
            </a:extLst>
          </p:cNvPr>
          <p:cNvSpPr/>
          <p:nvPr/>
        </p:nvSpPr>
        <p:spPr>
          <a:xfrm>
            <a:off x="2556350" y="2247901"/>
            <a:ext cx="1384337" cy="52130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8" name="Speech Bubble: Rectangle with Corners Rounded 27">
            <a:extLst>
              <a:ext uri="{FF2B5EF4-FFF2-40B4-BE49-F238E27FC236}">
                <a16:creationId xmlns:a16="http://schemas.microsoft.com/office/drawing/2014/main" id="{E984C78A-65DF-453F-9770-CA26D98DFEE1}"/>
              </a:ext>
            </a:extLst>
          </p:cNvPr>
          <p:cNvSpPr/>
          <p:nvPr/>
        </p:nvSpPr>
        <p:spPr>
          <a:xfrm>
            <a:off x="802421" y="2147395"/>
            <a:ext cx="1380895" cy="577808"/>
          </a:xfrm>
          <a:prstGeom prst="wedgeRoundRectCallout">
            <a:avLst/>
          </a:prstGeom>
          <a:solidFill>
            <a:srgbClr val="FF7C8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הפתעות לב ויהלום</a:t>
            </a:r>
            <a:endParaRPr lang="en-US" sz="1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Speech Bubble: Rectangle with Corners Rounded 29">
            <a:extLst>
              <a:ext uri="{FF2B5EF4-FFF2-40B4-BE49-F238E27FC236}">
                <a16:creationId xmlns:a16="http://schemas.microsoft.com/office/drawing/2014/main" id="{5F207460-C924-4299-A479-5167E1C06F33}"/>
              </a:ext>
            </a:extLst>
          </p:cNvPr>
          <p:cNvSpPr/>
          <p:nvPr/>
        </p:nvSpPr>
        <p:spPr>
          <a:xfrm>
            <a:off x="7855847" y="2175077"/>
            <a:ext cx="1076486" cy="550126"/>
          </a:xfrm>
          <a:prstGeom prst="wedgeRoundRectCallout">
            <a:avLst/>
          </a:prstGeom>
          <a:solidFill>
            <a:srgbClr val="FF7C8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דגל סיום שלב</a:t>
            </a:r>
            <a:endParaRPr lang="en-US" sz="1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7ABC3D0-550D-421C-AED6-45FE08959ED9}"/>
              </a:ext>
            </a:extLst>
          </p:cNvPr>
          <p:cNvSpPr/>
          <p:nvPr/>
        </p:nvSpPr>
        <p:spPr>
          <a:xfrm>
            <a:off x="6969160" y="2311047"/>
            <a:ext cx="718014" cy="678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CD12153-6280-4719-A149-9D204D255E15}"/>
              </a:ext>
            </a:extLst>
          </p:cNvPr>
          <p:cNvSpPr/>
          <p:nvPr/>
        </p:nvSpPr>
        <p:spPr>
          <a:xfrm>
            <a:off x="6830190" y="3239923"/>
            <a:ext cx="718014" cy="678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6" name="Speech Bubble: Rectangle with Corners Rounded 35">
            <a:extLst>
              <a:ext uri="{FF2B5EF4-FFF2-40B4-BE49-F238E27FC236}">
                <a16:creationId xmlns:a16="http://schemas.microsoft.com/office/drawing/2014/main" id="{3D8E29CA-A251-41AA-9063-CBBC783A688A}"/>
              </a:ext>
            </a:extLst>
          </p:cNvPr>
          <p:cNvSpPr/>
          <p:nvPr/>
        </p:nvSpPr>
        <p:spPr>
          <a:xfrm>
            <a:off x="7755542" y="3148775"/>
            <a:ext cx="1076486" cy="550126"/>
          </a:xfrm>
          <a:prstGeom prst="wedgeRoundRectCallout">
            <a:avLst/>
          </a:prstGeom>
          <a:solidFill>
            <a:srgbClr val="FF7C8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אויב - </a:t>
            </a:r>
            <a:r>
              <a:rPr lang="en-US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obstacle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4E65FC1-D333-4377-898C-A83947F49ED2}"/>
              </a:ext>
            </a:extLst>
          </p:cNvPr>
          <p:cNvSpPr/>
          <p:nvPr/>
        </p:nvSpPr>
        <p:spPr>
          <a:xfrm>
            <a:off x="4772790" y="4474820"/>
            <a:ext cx="718014" cy="678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0" name="Speech Bubble: Rectangle with Corners Rounded 39">
            <a:extLst>
              <a:ext uri="{FF2B5EF4-FFF2-40B4-BE49-F238E27FC236}">
                <a16:creationId xmlns:a16="http://schemas.microsoft.com/office/drawing/2014/main" id="{8495F4F7-4FE2-4E95-9AE8-32D578B75C1B}"/>
              </a:ext>
            </a:extLst>
          </p:cNvPr>
          <p:cNvSpPr/>
          <p:nvPr/>
        </p:nvSpPr>
        <p:spPr>
          <a:xfrm>
            <a:off x="4742744" y="3794227"/>
            <a:ext cx="1076486" cy="550126"/>
          </a:xfrm>
          <a:prstGeom prst="wedgeRoundRectCallout">
            <a:avLst/>
          </a:prstGeom>
          <a:solidFill>
            <a:srgbClr val="FF7C8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אויב - </a:t>
            </a:r>
            <a:r>
              <a:rPr lang="en-US" sz="14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covid</a:t>
            </a:r>
            <a:endParaRPr lang="en-US" sz="14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0FBE0F2-3C0E-45C7-A876-A30DF437F0CE}"/>
              </a:ext>
            </a:extLst>
          </p:cNvPr>
          <p:cNvSpPr/>
          <p:nvPr/>
        </p:nvSpPr>
        <p:spPr>
          <a:xfrm>
            <a:off x="6009775" y="4814211"/>
            <a:ext cx="718014" cy="678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4" name="Speech Bubble: Rectangle with Corners Rounded 43">
            <a:extLst>
              <a:ext uri="{FF2B5EF4-FFF2-40B4-BE49-F238E27FC236}">
                <a16:creationId xmlns:a16="http://schemas.microsoft.com/office/drawing/2014/main" id="{2D97E4FB-F606-4A1D-B0F1-E5CA7A34A395}"/>
              </a:ext>
            </a:extLst>
          </p:cNvPr>
          <p:cNvSpPr/>
          <p:nvPr/>
        </p:nvSpPr>
        <p:spPr>
          <a:xfrm>
            <a:off x="6276924" y="4063520"/>
            <a:ext cx="1076486" cy="550126"/>
          </a:xfrm>
          <a:prstGeom prst="wedgeRoundRectCallout">
            <a:avLst/>
          </a:prstGeom>
          <a:solidFill>
            <a:srgbClr val="FF7C8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bumpy</a:t>
            </a:r>
          </a:p>
        </p:txBody>
      </p:sp>
    </p:spTree>
    <p:extLst>
      <p:ext uri="{BB962C8B-B14F-4D97-AF65-F5344CB8AC3E}">
        <p14:creationId xmlns:p14="http://schemas.microsoft.com/office/powerpoint/2010/main" val="213393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0EE147E-8FFA-4F39-9C90-5639097BE127}"/>
              </a:ext>
            </a:extLst>
          </p:cNvPr>
          <p:cNvSpPr/>
          <p:nvPr/>
        </p:nvSpPr>
        <p:spPr>
          <a:xfrm>
            <a:off x="3422884" y="1292708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Bumpy_logic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0957E25-2F46-4C07-869D-0CB81CC04F2D}"/>
              </a:ext>
            </a:extLst>
          </p:cNvPr>
          <p:cNvSpPr/>
          <p:nvPr/>
        </p:nvSpPr>
        <p:spPr>
          <a:xfrm>
            <a:off x="3422884" y="1706612"/>
            <a:ext cx="1406165" cy="33465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Brackets_logic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2CF8F56-5881-4E9D-B0EC-DAC0C348474E}"/>
              </a:ext>
            </a:extLst>
          </p:cNvPr>
          <p:cNvSpPr/>
          <p:nvPr/>
        </p:nvSpPr>
        <p:spPr>
          <a:xfrm>
            <a:off x="3422884" y="2123477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Lives_logic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3D51035-7430-4DDC-9DF4-64CC836D76E9}"/>
              </a:ext>
            </a:extLst>
          </p:cNvPr>
          <p:cNvSpPr/>
          <p:nvPr/>
        </p:nvSpPr>
        <p:spPr>
          <a:xfrm>
            <a:off x="3422884" y="2530660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Obstacle_logic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67222A5-A0C3-499D-A88E-8B8ADBF72609}"/>
              </a:ext>
            </a:extLst>
          </p:cNvPr>
          <p:cNvSpPr/>
          <p:nvPr/>
        </p:nvSpPr>
        <p:spPr>
          <a:xfrm>
            <a:off x="3422884" y="2948675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Diamonds_logic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29A40CB-3543-49B6-9CF2-F75DFE4FE5CF}"/>
              </a:ext>
            </a:extLst>
          </p:cNvPr>
          <p:cNvSpPr/>
          <p:nvPr/>
        </p:nvSpPr>
        <p:spPr>
          <a:xfrm>
            <a:off x="8043761" y="2064639"/>
            <a:ext cx="2366127" cy="1093509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objects_mux_all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3F5E828F-0D42-4C20-B959-1834CF5DF934}"/>
              </a:ext>
            </a:extLst>
          </p:cNvPr>
          <p:cNvSpPr/>
          <p:nvPr/>
        </p:nvSpPr>
        <p:spPr>
          <a:xfrm>
            <a:off x="886990" y="4150514"/>
            <a:ext cx="1406165" cy="70175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Levels_fsm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2C20C5D-E68D-44DD-B060-5EB325093CA7}"/>
              </a:ext>
            </a:extLst>
          </p:cNvPr>
          <p:cNvSpPr/>
          <p:nvPr/>
        </p:nvSpPr>
        <p:spPr>
          <a:xfrm>
            <a:off x="3375915" y="5819563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BGD_logic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7A60D315-1EA5-4595-B847-C21DC32A4B3F}"/>
              </a:ext>
            </a:extLst>
          </p:cNvPr>
          <p:cNvSpPr/>
          <p:nvPr/>
        </p:nvSpPr>
        <p:spPr>
          <a:xfrm>
            <a:off x="3366590" y="6229367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Steps_logic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088BF4DF-D034-4FA0-A44B-E4854157E9D3}"/>
              </a:ext>
            </a:extLst>
          </p:cNvPr>
          <p:cNvSpPr/>
          <p:nvPr/>
        </p:nvSpPr>
        <p:spPr>
          <a:xfrm>
            <a:off x="406228" y="1907805"/>
            <a:ext cx="1406165" cy="70175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Game_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9471907B-EBC5-4687-8394-B344D3A46975}"/>
              </a:ext>
            </a:extLst>
          </p:cNvPr>
          <p:cNvSpPr/>
          <p:nvPr/>
        </p:nvSpPr>
        <p:spPr>
          <a:xfrm>
            <a:off x="3417906" y="3349749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Hearts_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logic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B2D9630A-8027-420B-BC3F-37CA0D3819CE}"/>
              </a:ext>
            </a:extLst>
          </p:cNvPr>
          <p:cNvSpPr/>
          <p:nvPr/>
        </p:nvSpPr>
        <p:spPr>
          <a:xfrm>
            <a:off x="3417906" y="3755011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Decimal_2_digit_counter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528D8B64-A056-4EEA-BBF3-725A5DD89726}"/>
              </a:ext>
            </a:extLst>
          </p:cNvPr>
          <p:cNvSpPr/>
          <p:nvPr/>
        </p:nvSpPr>
        <p:spPr>
          <a:xfrm>
            <a:off x="3405947" y="4150935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Score_logic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7841D6B0-C5CF-4EA7-8553-72A25BB4B8C9}"/>
              </a:ext>
            </a:extLst>
          </p:cNvPr>
          <p:cNvSpPr/>
          <p:nvPr/>
        </p:nvSpPr>
        <p:spPr>
          <a:xfrm>
            <a:off x="3400969" y="4552009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Obstacle_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logic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75838A1C-D566-481E-811C-69DAB0648CA5}"/>
              </a:ext>
            </a:extLst>
          </p:cNvPr>
          <p:cNvSpPr/>
          <p:nvPr/>
        </p:nvSpPr>
        <p:spPr>
          <a:xfrm>
            <a:off x="3400969" y="4957271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finishFlag_logic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D313329B-193D-42AB-AC37-33EEBCBEA09A}"/>
              </a:ext>
            </a:extLst>
          </p:cNvPr>
          <p:cNvSpPr/>
          <p:nvPr/>
        </p:nvSpPr>
        <p:spPr>
          <a:xfrm>
            <a:off x="3400104" y="5388887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Shoot_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logic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EA15B446-85D8-4710-89E0-7F4283542B64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10409888" y="2611394"/>
            <a:ext cx="245284" cy="8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52C1236D-B483-4647-A317-70CFB9A8E626}"/>
              </a:ext>
            </a:extLst>
          </p:cNvPr>
          <p:cNvCxnSpPr>
            <a:cxnSpLocks/>
          </p:cNvCxnSpPr>
          <p:nvPr/>
        </p:nvCxnSpPr>
        <p:spPr>
          <a:xfrm>
            <a:off x="6558734" y="1416132"/>
            <a:ext cx="1474864" cy="851858"/>
          </a:xfrm>
          <a:prstGeom prst="bentConnector3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26D0724E-3DB9-42D8-BE69-8825A331363A}"/>
              </a:ext>
            </a:extLst>
          </p:cNvPr>
          <p:cNvCxnSpPr>
            <a:cxnSpLocks/>
          </p:cNvCxnSpPr>
          <p:nvPr/>
        </p:nvCxnSpPr>
        <p:spPr>
          <a:xfrm>
            <a:off x="6533333" y="1831606"/>
            <a:ext cx="1446144" cy="534380"/>
          </a:xfrm>
          <a:prstGeom prst="bentConnector3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or: Elbow 97">
            <a:extLst>
              <a:ext uri="{FF2B5EF4-FFF2-40B4-BE49-F238E27FC236}">
                <a16:creationId xmlns:a16="http://schemas.microsoft.com/office/drawing/2014/main" id="{A7961091-690E-42B1-8C45-7CF6E5F116E7}"/>
              </a:ext>
            </a:extLst>
          </p:cNvPr>
          <p:cNvCxnSpPr>
            <a:cxnSpLocks/>
          </p:cNvCxnSpPr>
          <p:nvPr/>
        </p:nvCxnSpPr>
        <p:spPr>
          <a:xfrm>
            <a:off x="6533333" y="2246901"/>
            <a:ext cx="1471545" cy="166228"/>
          </a:xfrm>
          <a:prstGeom prst="bentConnector3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nector: Elbow 99">
            <a:extLst>
              <a:ext uri="{FF2B5EF4-FFF2-40B4-BE49-F238E27FC236}">
                <a16:creationId xmlns:a16="http://schemas.microsoft.com/office/drawing/2014/main" id="{12953293-22B0-41FD-97C1-9BD7BEBD74A1}"/>
              </a:ext>
            </a:extLst>
          </p:cNvPr>
          <p:cNvCxnSpPr>
            <a:cxnSpLocks/>
          </p:cNvCxnSpPr>
          <p:nvPr/>
        </p:nvCxnSpPr>
        <p:spPr>
          <a:xfrm flipV="1">
            <a:off x="6533333" y="2467427"/>
            <a:ext cx="1484350" cy="186658"/>
          </a:xfrm>
          <a:prstGeom prst="bentConnector3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nector: Elbow 101">
            <a:extLst>
              <a:ext uri="{FF2B5EF4-FFF2-40B4-BE49-F238E27FC236}">
                <a16:creationId xmlns:a16="http://schemas.microsoft.com/office/drawing/2014/main" id="{401AB4C3-04A0-437D-AF25-7BDEED2F2033}"/>
              </a:ext>
            </a:extLst>
          </p:cNvPr>
          <p:cNvCxnSpPr>
            <a:cxnSpLocks/>
          </p:cNvCxnSpPr>
          <p:nvPr/>
        </p:nvCxnSpPr>
        <p:spPr>
          <a:xfrm flipV="1">
            <a:off x="6533333" y="2504375"/>
            <a:ext cx="1441830" cy="567725"/>
          </a:xfrm>
          <a:prstGeom prst="bentConnector3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or: Elbow 103">
            <a:extLst>
              <a:ext uri="{FF2B5EF4-FFF2-40B4-BE49-F238E27FC236}">
                <a16:creationId xmlns:a16="http://schemas.microsoft.com/office/drawing/2014/main" id="{72A41F87-661F-484F-8B4C-FD9DA9C07285}"/>
              </a:ext>
            </a:extLst>
          </p:cNvPr>
          <p:cNvCxnSpPr>
            <a:cxnSpLocks/>
          </p:cNvCxnSpPr>
          <p:nvPr/>
        </p:nvCxnSpPr>
        <p:spPr>
          <a:xfrm flipV="1">
            <a:off x="6528355" y="2551186"/>
            <a:ext cx="1450577" cy="921988"/>
          </a:xfrm>
          <a:prstGeom prst="bentConnector3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ctor: Elbow 105">
            <a:extLst>
              <a:ext uri="{FF2B5EF4-FFF2-40B4-BE49-F238E27FC236}">
                <a16:creationId xmlns:a16="http://schemas.microsoft.com/office/drawing/2014/main" id="{1BEA9E22-4A4C-41C9-AD67-F932DE1906FE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6528355" y="2611394"/>
            <a:ext cx="1515406" cy="1267042"/>
          </a:xfrm>
          <a:prstGeom prst="bentConnector3">
            <a:avLst>
              <a:gd name="adj1" fmla="val 5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nector: Elbow 108">
            <a:extLst>
              <a:ext uri="{FF2B5EF4-FFF2-40B4-BE49-F238E27FC236}">
                <a16:creationId xmlns:a16="http://schemas.microsoft.com/office/drawing/2014/main" id="{9E413B86-B7CF-4ABB-98AB-34B924B4F4BD}"/>
              </a:ext>
            </a:extLst>
          </p:cNvPr>
          <p:cNvCxnSpPr>
            <a:cxnSpLocks/>
          </p:cNvCxnSpPr>
          <p:nvPr/>
        </p:nvCxnSpPr>
        <p:spPr>
          <a:xfrm flipV="1">
            <a:off x="6504168" y="2768996"/>
            <a:ext cx="1535824" cy="1514651"/>
          </a:xfrm>
          <a:prstGeom prst="bentConnector3">
            <a:avLst>
              <a:gd name="adj1" fmla="val 5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nector: Elbow 112">
            <a:extLst>
              <a:ext uri="{FF2B5EF4-FFF2-40B4-BE49-F238E27FC236}">
                <a16:creationId xmlns:a16="http://schemas.microsoft.com/office/drawing/2014/main" id="{B90104E5-5726-4E24-814B-8E37A5AA636B}"/>
              </a:ext>
            </a:extLst>
          </p:cNvPr>
          <p:cNvCxnSpPr>
            <a:cxnSpLocks/>
          </p:cNvCxnSpPr>
          <p:nvPr/>
        </p:nvCxnSpPr>
        <p:spPr>
          <a:xfrm flipV="1">
            <a:off x="6512631" y="3095600"/>
            <a:ext cx="1562366" cy="1558674"/>
          </a:xfrm>
          <a:prstGeom prst="bentConnector3">
            <a:avLst>
              <a:gd name="adj1" fmla="val 5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nector: Elbow 113">
            <a:extLst>
              <a:ext uri="{FF2B5EF4-FFF2-40B4-BE49-F238E27FC236}">
                <a16:creationId xmlns:a16="http://schemas.microsoft.com/office/drawing/2014/main" id="{E34D5141-4963-47A8-B986-3E45299E9E7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435004" y="3337300"/>
            <a:ext cx="1839160" cy="1650040"/>
          </a:xfrm>
          <a:prstGeom prst="bentConnector3">
            <a:avLst>
              <a:gd name="adj1" fmla="val 5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nector: Elbow 114">
            <a:extLst>
              <a:ext uri="{FF2B5EF4-FFF2-40B4-BE49-F238E27FC236}">
                <a16:creationId xmlns:a16="http://schemas.microsoft.com/office/drawing/2014/main" id="{E61F3B50-A854-4B94-839C-BB2C1F5AA21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197147" y="3559837"/>
            <a:ext cx="2379609" cy="1680914"/>
          </a:xfrm>
          <a:prstGeom prst="bentConnector3">
            <a:avLst>
              <a:gd name="adj1" fmla="val 5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nector: Elbow 115">
            <a:extLst>
              <a:ext uri="{FF2B5EF4-FFF2-40B4-BE49-F238E27FC236}">
                <a16:creationId xmlns:a16="http://schemas.microsoft.com/office/drawing/2014/main" id="{5C4AD01C-02C6-405E-8A70-FF0BD5DB43E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76556" y="3614130"/>
            <a:ext cx="2661724" cy="1755719"/>
          </a:xfrm>
          <a:prstGeom prst="bentConnector3">
            <a:avLst>
              <a:gd name="adj1" fmla="val 5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nector: Elbow 116">
            <a:extLst>
              <a:ext uri="{FF2B5EF4-FFF2-40B4-BE49-F238E27FC236}">
                <a16:creationId xmlns:a16="http://schemas.microsoft.com/office/drawing/2014/main" id="{F1DAD3F7-9B87-4814-8355-C851B682B00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785218" y="3861349"/>
            <a:ext cx="3308185" cy="1870311"/>
          </a:xfrm>
          <a:prstGeom prst="bentConnector3">
            <a:avLst>
              <a:gd name="adj1" fmla="val 5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nector: Elbow 117">
            <a:extLst>
              <a:ext uri="{FF2B5EF4-FFF2-40B4-BE49-F238E27FC236}">
                <a16:creationId xmlns:a16="http://schemas.microsoft.com/office/drawing/2014/main" id="{CE646F70-23B2-46BD-9FF6-A43C17D946D8}"/>
              </a:ext>
            </a:extLst>
          </p:cNvPr>
          <p:cNvCxnSpPr>
            <a:cxnSpLocks/>
          </p:cNvCxnSpPr>
          <p:nvPr/>
        </p:nvCxnSpPr>
        <p:spPr>
          <a:xfrm flipV="1">
            <a:off x="2252808" y="1423489"/>
            <a:ext cx="1090025" cy="2098451"/>
          </a:xfrm>
          <a:prstGeom prst="bentConnector3">
            <a:avLst>
              <a:gd name="adj1" fmla="val 50777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nector: Elbow 119">
            <a:extLst>
              <a:ext uri="{FF2B5EF4-FFF2-40B4-BE49-F238E27FC236}">
                <a16:creationId xmlns:a16="http://schemas.microsoft.com/office/drawing/2014/main" id="{4493B697-EA74-4CE1-937B-31616B474E33}"/>
              </a:ext>
            </a:extLst>
          </p:cNvPr>
          <p:cNvCxnSpPr>
            <a:cxnSpLocks/>
          </p:cNvCxnSpPr>
          <p:nvPr/>
        </p:nvCxnSpPr>
        <p:spPr>
          <a:xfrm flipV="1">
            <a:off x="2286132" y="1831466"/>
            <a:ext cx="1090025" cy="1576597"/>
          </a:xfrm>
          <a:prstGeom prst="bentConnector3">
            <a:avLst>
              <a:gd name="adj1" fmla="val 50777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nector: Elbow 120">
            <a:extLst>
              <a:ext uri="{FF2B5EF4-FFF2-40B4-BE49-F238E27FC236}">
                <a16:creationId xmlns:a16="http://schemas.microsoft.com/office/drawing/2014/main" id="{B3694FCC-EBE7-4D93-A9C6-592DCDD794C5}"/>
              </a:ext>
            </a:extLst>
          </p:cNvPr>
          <p:cNvCxnSpPr>
            <a:cxnSpLocks/>
          </p:cNvCxnSpPr>
          <p:nvPr/>
        </p:nvCxnSpPr>
        <p:spPr>
          <a:xfrm flipV="1">
            <a:off x="2143428" y="2364326"/>
            <a:ext cx="1243791" cy="1096696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Connector: Elbow 125">
            <a:extLst>
              <a:ext uri="{FF2B5EF4-FFF2-40B4-BE49-F238E27FC236}">
                <a16:creationId xmlns:a16="http://schemas.microsoft.com/office/drawing/2014/main" id="{5D2D60C7-F425-443D-AA87-20987F4DF4AF}"/>
              </a:ext>
            </a:extLst>
          </p:cNvPr>
          <p:cNvCxnSpPr>
            <a:cxnSpLocks/>
          </p:cNvCxnSpPr>
          <p:nvPr/>
        </p:nvCxnSpPr>
        <p:spPr>
          <a:xfrm flipV="1">
            <a:off x="2272766" y="2699859"/>
            <a:ext cx="1167649" cy="718139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ctor: Elbow 127">
            <a:extLst>
              <a:ext uri="{FF2B5EF4-FFF2-40B4-BE49-F238E27FC236}">
                <a16:creationId xmlns:a16="http://schemas.microsoft.com/office/drawing/2014/main" id="{4ED12212-8BC4-4116-A2B8-BBC7235CA92F}"/>
              </a:ext>
            </a:extLst>
          </p:cNvPr>
          <p:cNvCxnSpPr>
            <a:cxnSpLocks/>
          </p:cNvCxnSpPr>
          <p:nvPr/>
        </p:nvCxnSpPr>
        <p:spPr>
          <a:xfrm flipV="1">
            <a:off x="2271552" y="3090116"/>
            <a:ext cx="1151933" cy="332070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ctor: Elbow 128">
            <a:extLst>
              <a:ext uri="{FF2B5EF4-FFF2-40B4-BE49-F238E27FC236}">
                <a16:creationId xmlns:a16="http://schemas.microsoft.com/office/drawing/2014/main" id="{416762AD-F6D4-4602-A13C-E48B8B4E0CC0}"/>
              </a:ext>
            </a:extLst>
          </p:cNvPr>
          <p:cNvCxnSpPr>
            <a:cxnSpLocks/>
          </p:cNvCxnSpPr>
          <p:nvPr/>
        </p:nvCxnSpPr>
        <p:spPr>
          <a:xfrm>
            <a:off x="2294654" y="3447600"/>
            <a:ext cx="1121279" cy="65349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nector: Elbow 131">
            <a:extLst>
              <a:ext uri="{FF2B5EF4-FFF2-40B4-BE49-F238E27FC236}">
                <a16:creationId xmlns:a16="http://schemas.microsoft.com/office/drawing/2014/main" id="{ACD42AD4-12AA-4AB7-B013-96772B96840B}"/>
              </a:ext>
            </a:extLst>
          </p:cNvPr>
          <p:cNvCxnSpPr>
            <a:cxnSpLocks/>
          </p:cNvCxnSpPr>
          <p:nvPr/>
        </p:nvCxnSpPr>
        <p:spPr>
          <a:xfrm>
            <a:off x="2261275" y="3464245"/>
            <a:ext cx="1161609" cy="463447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or: Elbow 132">
            <a:extLst>
              <a:ext uri="{FF2B5EF4-FFF2-40B4-BE49-F238E27FC236}">
                <a16:creationId xmlns:a16="http://schemas.microsoft.com/office/drawing/2014/main" id="{40E59E2F-428B-4095-BDB8-4E0E90CEB8EC}"/>
              </a:ext>
            </a:extLst>
          </p:cNvPr>
          <p:cNvCxnSpPr>
            <a:cxnSpLocks/>
          </p:cNvCxnSpPr>
          <p:nvPr/>
        </p:nvCxnSpPr>
        <p:spPr>
          <a:xfrm>
            <a:off x="2261275" y="3486592"/>
            <a:ext cx="1154658" cy="796763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nector: Elbow 133">
            <a:extLst>
              <a:ext uri="{FF2B5EF4-FFF2-40B4-BE49-F238E27FC236}">
                <a16:creationId xmlns:a16="http://schemas.microsoft.com/office/drawing/2014/main" id="{09379441-C03D-456B-B406-A69AB07C3930}"/>
              </a:ext>
            </a:extLst>
          </p:cNvPr>
          <p:cNvCxnSpPr>
            <a:cxnSpLocks/>
          </p:cNvCxnSpPr>
          <p:nvPr/>
        </p:nvCxnSpPr>
        <p:spPr>
          <a:xfrm>
            <a:off x="2024277" y="3512949"/>
            <a:ext cx="1341326" cy="1244069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nector: Elbow 134">
            <a:extLst>
              <a:ext uri="{FF2B5EF4-FFF2-40B4-BE49-F238E27FC236}">
                <a16:creationId xmlns:a16="http://schemas.microsoft.com/office/drawing/2014/main" id="{C74E3BC5-1734-4BCA-85F4-29107335C66A}"/>
              </a:ext>
            </a:extLst>
          </p:cNvPr>
          <p:cNvCxnSpPr>
            <a:cxnSpLocks/>
          </p:cNvCxnSpPr>
          <p:nvPr/>
        </p:nvCxnSpPr>
        <p:spPr>
          <a:xfrm>
            <a:off x="1761069" y="3567343"/>
            <a:ext cx="1604535" cy="1545338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Connector: Elbow 139">
            <a:extLst>
              <a:ext uri="{FF2B5EF4-FFF2-40B4-BE49-F238E27FC236}">
                <a16:creationId xmlns:a16="http://schemas.microsoft.com/office/drawing/2014/main" id="{CFA41751-E421-47AA-8EF2-0F3DBE2E3396}"/>
              </a:ext>
            </a:extLst>
          </p:cNvPr>
          <p:cNvCxnSpPr>
            <a:cxnSpLocks/>
          </p:cNvCxnSpPr>
          <p:nvPr/>
        </p:nvCxnSpPr>
        <p:spPr>
          <a:xfrm>
            <a:off x="1769532" y="3523257"/>
            <a:ext cx="1604535" cy="2056845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nector: Elbow 140">
            <a:extLst>
              <a:ext uri="{FF2B5EF4-FFF2-40B4-BE49-F238E27FC236}">
                <a16:creationId xmlns:a16="http://schemas.microsoft.com/office/drawing/2014/main" id="{10B02357-A5F9-4DA0-92B9-CD182A6E98E3}"/>
              </a:ext>
            </a:extLst>
          </p:cNvPr>
          <p:cNvCxnSpPr>
            <a:cxnSpLocks/>
          </p:cNvCxnSpPr>
          <p:nvPr/>
        </p:nvCxnSpPr>
        <p:spPr>
          <a:xfrm>
            <a:off x="1993434" y="3615143"/>
            <a:ext cx="1326062" cy="2262530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nector: Elbow 141">
            <a:extLst>
              <a:ext uri="{FF2B5EF4-FFF2-40B4-BE49-F238E27FC236}">
                <a16:creationId xmlns:a16="http://schemas.microsoft.com/office/drawing/2014/main" id="{1E35DAE1-DDB8-4EF8-8A4A-0EA786DBCF61}"/>
              </a:ext>
            </a:extLst>
          </p:cNvPr>
          <p:cNvCxnSpPr>
            <a:cxnSpLocks/>
          </p:cNvCxnSpPr>
          <p:nvPr/>
        </p:nvCxnSpPr>
        <p:spPr>
          <a:xfrm>
            <a:off x="2158440" y="3528081"/>
            <a:ext cx="1213768" cy="2847651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48063A4F-DFC3-4381-953B-342E491A5983}"/>
              </a:ext>
            </a:extLst>
          </p:cNvPr>
          <p:cNvSpPr/>
          <p:nvPr/>
        </p:nvSpPr>
        <p:spPr>
          <a:xfrm>
            <a:off x="2434701" y="682436"/>
            <a:ext cx="5209757" cy="59674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EE82AF-BDAF-4D5B-BEF6-22F4B91502E0}"/>
              </a:ext>
            </a:extLst>
          </p:cNvPr>
          <p:cNvSpPr/>
          <p:nvPr/>
        </p:nvSpPr>
        <p:spPr>
          <a:xfrm>
            <a:off x="4773613" y="782498"/>
            <a:ext cx="782432" cy="25291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objects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3607B34-FBB2-42CE-A51F-7D28C4A307F0}"/>
              </a:ext>
            </a:extLst>
          </p:cNvPr>
          <p:cNvCxnSpPr>
            <a:cxnSpLocks/>
          </p:cNvCxnSpPr>
          <p:nvPr/>
        </p:nvCxnSpPr>
        <p:spPr>
          <a:xfrm>
            <a:off x="5511086" y="1914523"/>
            <a:ext cx="584914" cy="0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3D9112A-0001-4C8F-A4E6-208BB76DC381}"/>
              </a:ext>
            </a:extLst>
          </p:cNvPr>
          <p:cNvCxnSpPr>
            <a:cxnSpLocks/>
          </p:cNvCxnSpPr>
          <p:nvPr/>
        </p:nvCxnSpPr>
        <p:spPr>
          <a:xfrm flipH="1">
            <a:off x="7644458" y="1286169"/>
            <a:ext cx="893915" cy="6539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8F260BFB-7CFC-4FE5-AA8A-8AF4586DC042}"/>
              </a:ext>
            </a:extLst>
          </p:cNvPr>
          <p:cNvCxnSpPr>
            <a:cxnSpLocks/>
          </p:cNvCxnSpPr>
          <p:nvPr/>
        </p:nvCxnSpPr>
        <p:spPr>
          <a:xfrm flipV="1">
            <a:off x="1109310" y="287867"/>
            <a:ext cx="7429063" cy="1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CED1758-DE85-4440-9A13-6D7B8D606217}"/>
              </a:ext>
            </a:extLst>
          </p:cNvPr>
          <p:cNvCxnSpPr>
            <a:cxnSpLocks/>
          </p:cNvCxnSpPr>
          <p:nvPr/>
        </p:nvCxnSpPr>
        <p:spPr>
          <a:xfrm>
            <a:off x="1137538" y="286208"/>
            <a:ext cx="0" cy="1579122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B31445C2-EFEA-4F96-AEF2-341E359EC905}"/>
              </a:ext>
            </a:extLst>
          </p:cNvPr>
          <p:cNvSpPr/>
          <p:nvPr/>
        </p:nvSpPr>
        <p:spPr>
          <a:xfrm>
            <a:off x="4156874" y="60848"/>
            <a:ext cx="1308053" cy="1694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>
                <a:solidFill>
                  <a:sysClr val="windowText" lastClr="000000"/>
                </a:solidFill>
              </a:rPr>
              <a:t>drawingRequests</a:t>
            </a:r>
            <a:endParaRPr lang="en-US" sz="1050" dirty="0">
              <a:solidFill>
                <a:sysClr val="windowText" lastClr="000000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28E6C5D-2E9A-4785-ADD9-A9144FCB7182}"/>
              </a:ext>
            </a:extLst>
          </p:cNvPr>
          <p:cNvSpPr/>
          <p:nvPr/>
        </p:nvSpPr>
        <p:spPr>
          <a:xfrm>
            <a:off x="8063745" y="4623590"/>
            <a:ext cx="1406165" cy="70175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sound_controller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032B18C0-943D-41F8-A989-53ECC84C50D2}"/>
              </a:ext>
            </a:extLst>
          </p:cNvPr>
          <p:cNvCxnSpPr>
            <a:stCxn id="42" idx="3"/>
          </p:cNvCxnSpPr>
          <p:nvPr/>
        </p:nvCxnSpPr>
        <p:spPr>
          <a:xfrm>
            <a:off x="1812393" y="2258684"/>
            <a:ext cx="310720" cy="1188916"/>
          </a:xfrm>
          <a:prstGeom prst="bentConnector2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B252AB7-D0F5-4EB6-8E00-C49FA4C395DD}"/>
              </a:ext>
            </a:extLst>
          </p:cNvPr>
          <p:cNvCxnSpPr>
            <a:cxnSpLocks/>
          </p:cNvCxnSpPr>
          <p:nvPr/>
        </p:nvCxnSpPr>
        <p:spPr>
          <a:xfrm flipV="1">
            <a:off x="1512136" y="3632717"/>
            <a:ext cx="413212" cy="509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8E155CDB-0DC9-4EF5-8CF1-109A74B51140}"/>
              </a:ext>
            </a:extLst>
          </p:cNvPr>
          <p:cNvCxnSpPr>
            <a:cxnSpLocks/>
          </p:cNvCxnSpPr>
          <p:nvPr/>
        </p:nvCxnSpPr>
        <p:spPr>
          <a:xfrm>
            <a:off x="491066" y="2615672"/>
            <a:ext cx="0" cy="4132261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44A30D44-C6BB-4C0E-A822-2AEE7B40D3E6}"/>
              </a:ext>
            </a:extLst>
          </p:cNvPr>
          <p:cNvCxnSpPr>
            <a:cxnSpLocks/>
          </p:cNvCxnSpPr>
          <p:nvPr/>
        </p:nvCxnSpPr>
        <p:spPr>
          <a:xfrm flipV="1">
            <a:off x="8842211" y="5318913"/>
            <a:ext cx="0" cy="1420025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9CCBAED-E20D-4581-A2EE-8EF612C50F46}"/>
              </a:ext>
            </a:extLst>
          </p:cNvPr>
          <p:cNvCxnSpPr>
            <a:cxnSpLocks/>
          </p:cNvCxnSpPr>
          <p:nvPr/>
        </p:nvCxnSpPr>
        <p:spPr>
          <a:xfrm>
            <a:off x="498960" y="6738938"/>
            <a:ext cx="8343251" cy="899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914AFAE2-FB40-4CA9-8582-B4BD19D17F2F}"/>
              </a:ext>
            </a:extLst>
          </p:cNvPr>
          <p:cNvSpPr/>
          <p:nvPr/>
        </p:nvSpPr>
        <p:spPr>
          <a:xfrm>
            <a:off x="7700669" y="5789689"/>
            <a:ext cx="1245173" cy="2834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ysClr val="windowText" lastClr="000000"/>
                </a:solidFill>
              </a:rPr>
              <a:t>Single Hit Pulses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31792E82-D4CB-4B20-A0A9-5A905A5D325C}"/>
              </a:ext>
            </a:extLst>
          </p:cNvPr>
          <p:cNvCxnSpPr>
            <a:cxnSpLocks/>
          </p:cNvCxnSpPr>
          <p:nvPr/>
        </p:nvCxnSpPr>
        <p:spPr>
          <a:xfrm flipV="1">
            <a:off x="9476574" y="4974343"/>
            <a:ext cx="104749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A013314A-1256-43DF-BA64-57EF67312ED0}"/>
              </a:ext>
            </a:extLst>
          </p:cNvPr>
          <p:cNvSpPr/>
          <p:nvPr/>
        </p:nvSpPr>
        <p:spPr>
          <a:xfrm>
            <a:off x="10655172" y="2227796"/>
            <a:ext cx="1406165" cy="70175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VGA out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09B93A6C-8002-45AF-AD0F-2592F0A00385}"/>
              </a:ext>
            </a:extLst>
          </p:cNvPr>
          <p:cNvSpPr/>
          <p:nvPr/>
        </p:nvSpPr>
        <p:spPr>
          <a:xfrm>
            <a:off x="10663684" y="4601027"/>
            <a:ext cx="1406165" cy="70175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Speaker out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BB51CE-346B-4427-B3F2-7F8206BF0CDD}"/>
              </a:ext>
            </a:extLst>
          </p:cNvPr>
          <p:cNvSpPr/>
          <p:nvPr/>
        </p:nvSpPr>
        <p:spPr>
          <a:xfrm>
            <a:off x="5121946" y="1314298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Bumpy_draw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8AD9EBD-9751-4E35-9EE8-1B85C0AFC337}"/>
              </a:ext>
            </a:extLst>
          </p:cNvPr>
          <p:cNvSpPr/>
          <p:nvPr/>
        </p:nvSpPr>
        <p:spPr>
          <a:xfrm>
            <a:off x="5121946" y="1728202"/>
            <a:ext cx="1406165" cy="33465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Brackets_draw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07778A1-40F1-4063-A1B1-64336186AACF}"/>
              </a:ext>
            </a:extLst>
          </p:cNvPr>
          <p:cNvSpPr/>
          <p:nvPr/>
        </p:nvSpPr>
        <p:spPr>
          <a:xfrm>
            <a:off x="5121946" y="2145067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Lives _draw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302492D-A002-4524-BEEA-46BD69487DDE}"/>
              </a:ext>
            </a:extLst>
          </p:cNvPr>
          <p:cNvSpPr/>
          <p:nvPr/>
        </p:nvSpPr>
        <p:spPr>
          <a:xfrm>
            <a:off x="5121946" y="2552250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obstacle _draw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E4AEC75-C3C0-4CB3-8E14-347B5197A0E9}"/>
              </a:ext>
            </a:extLst>
          </p:cNvPr>
          <p:cNvSpPr/>
          <p:nvPr/>
        </p:nvSpPr>
        <p:spPr>
          <a:xfrm>
            <a:off x="5121946" y="2970265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Diamonds_draw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D1DC7F-A0D4-47A2-A1E3-0E63D21AA90E}"/>
              </a:ext>
            </a:extLst>
          </p:cNvPr>
          <p:cNvSpPr/>
          <p:nvPr/>
        </p:nvSpPr>
        <p:spPr>
          <a:xfrm>
            <a:off x="5074977" y="5841153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BGD_draw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A0C6A09-B553-418A-AE51-35316DF0961B}"/>
              </a:ext>
            </a:extLst>
          </p:cNvPr>
          <p:cNvSpPr/>
          <p:nvPr/>
        </p:nvSpPr>
        <p:spPr>
          <a:xfrm>
            <a:off x="5065652" y="6250957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Steps _draw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E1222B1-5B2C-4C94-897A-57125F02C9B6}"/>
              </a:ext>
            </a:extLst>
          </p:cNvPr>
          <p:cNvSpPr/>
          <p:nvPr/>
        </p:nvSpPr>
        <p:spPr>
          <a:xfrm>
            <a:off x="5116968" y="3371339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Hearts _draw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9058EFC-EB99-4653-982F-D55E7AC208A3}"/>
              </a:ext>
            </a:extLst>
          </p:cNvPr>
          <p:cNvSpPr/>
          <p:nvPr/>
        </p:nvSpPr>
        <p:spPr>
          <a:xfrm>
            <a:off x="5116968" y="3776601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Timer_draw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4F63168-4827-4E85-9997-58C9F68A75E1}"/>
              </a:ext>
            </a:extLst>
          </p:cNvPr>
          <p:cNvSpPr/>
          <p:nvPr/>
        </p:nvSpPr>
        <p:spPr>
          <a:xfrm>
            <a:off x="5105009" y="4172525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Score_draw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9C7E28E-0987-4674-9BCC-9D05FB2B0EDF}"/>
              </a:ext>
            </a:extLst>
          </p:cNvPr>
          <p:cNvSpPr/>
          <p:nvPr/>
        </p:nvSpPr>
        <p:spPr>
          <a:xfrm>
            <a:off x="5100031" y="4573599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Obstacle _draw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33F0C47-ABC9-4641-8A29-6B0EDEC7BE53}"/>
              </a:ext>
            </a:extLst>
          </p:cNvPr>
          <p:cNvSpPr/>
          <p:nvPr/>
        </p:nvSpPr>
        <p:spPr>
          <a:xfrm>
            <a:off x="5100031" y="4978861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finishFlag</a:t>
            </a:r>
            <a:r>
              <a:rPr lang="en-US" sz="1400" dirty="0">
                <a:solidFill>
                  <a:schemeClr val="tx1"/>
                </a:solidFill>
              </a:rPr>
              <a:t> _draw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9D7B0623-4A4E-407E-A717-CD6560BCF134}"/>
              </a:ext>
            </a:extLst>
          </p:cNvPr>
          <p:cNvSpPr/>
          <p:nvPr/>
        </p:nvSpPr>
        <p:spPr>
          <a:xfrm>
            <a:off x="5099166" y="5410477"/>
            <a:ext cx="1406165" cy="33151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Shoot _draw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1E559B7-267C-4827-B898-FFC1CCC9A07B}"/>
              </a:ext>
            </a:extLst>
          </p:cNvPr>
          <p:cNvCxnSpPr>
            <a:cxnSpLocks/>
          </p:cNvCxnSpPr>
          <p:nvPr/>
        </p:nvCxnSpPr>
        <p:spPr>
          <a:xfrm>
            <a:off x="8566740" y="286208"/>
            <a:ext cx="0" cy="1028090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6" name="Title 1">
            <a:extLst>
              <a:ext uri="{FF2B5EF4-FFF2-40B4-BE49-F238E27FC236}">
                <a16:creationId xmlns:a16="http://schemas.microsoft.com/office/drawing/2014/main" id="{22D74948-68AD-4330-ACDD-8AD860823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2210" y="278949"/>
            <a:ext cx="3206783" cy="1111620"/>
          </a:xfrm>
        </p:spPr>
        <p:txBody>
          <a:bodyPr/>
          <a:lstStyle/>
          <a:p>
            <a:pPr algn="ctr"/>
            <a:r>
              <a:rPr lang="he-IL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סכמת מלבנים כוללת</a:t>
            </a:r>
            <a:endParaRPr lang="en-US" sz="3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52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C537-3521-416B-9137-4E51002E9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1769" y="141403"/>
            <a:ext cx="3249460" cy="873366"/>
          </a:xfrm>
        </p:spPr>
        <p:txBody>
          <a:bodyPr/>
          <a:lstStyle/>
          <a:p>
            <a:pPr algn="ctr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היררכיה עליונה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5A26BB-A8C3-457F-8FDA-0036F670A3F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78" y="1119508"/>
            <a:ext cx="2538654" cy="308439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A0836D6-0C0B-48E5-8046-FCEEEAE2644C}"/>
              </a:ext>
            </a:extLst>
          </p:cNvPr>
          <p:cNvSpPr/>
          <p:nvPr/>
        </p:nvSpPr>
        <p:spPr>
          <a:xfrm>
            <a:off x="595252" y="236563"/>
            <a:ext cx="1737291" cy="5248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r" rtl="1">
              <a:spcBef>
                <a:spcPts val="0"/>
              </a:spcBef>
              <a:spcAft>
                <a:spcPts val="0"/>
              </a:spcAft>
            </a:pPr>
            <a:r>
              <a:rPr lang="he-IL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מקשי ומתגי הכניסה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884A9FF-2880-4E06-B1ED-30F934657A8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329" y="2001176"/>
            <a:ext cx="4496710" cy="235165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2947F3E-0446-492D-9134-447B565FC6A0}"/>
              </a:ext>
            </a:extLst>
          </p:cNvPr>
          <p:cNvSpPr/>
          <p:nvPr/>
        </p:nvSpPr>
        <p:spPr>
          <a:xfrm>
            <a:off x="4977353" y="828078"/>
            <a:ext cx="1554951" cy="6519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יחידת הרקע – אחראית על רקע המשחק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EF8B9D2-9FFC-4AC9-A8F1-5E92EA7F66ED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4890" y="3584724"/>
            <a:ext cx="3547110" cy="240347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0A00D79-FB2A-4323-B4F8-648588D8E3CE}"/>
              </a:ext>
            </a:extLst>
          </p:cNvPr>
          <p:cNvSpPr/>
          <p:nvPr/>
        </p:nvSpPr>
        <p:spPr>
          <a:xfrm>
            <a:off x="9654222" y="2518495"/>
            <a:ext cx="1528445" cy="4635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מערך ההפתעות (יהלומים, לבבות)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781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97EB569-FDD1-407B-9383-C07A4CE92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1769" y="141403"/>
            <a:ext cx="3249460" cy="873366"/>
          </a:xfrm>
        </p:spPr>
        <p:txBody>
          <a:bodyPr/>
          <a:lstStyle/>
          <a:p>
            <a:pPr algn="ctr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היררכיה עליונה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6DB995-8BD7-4124-A2ED-1C226D29903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14" y="1483488"/>
            <a:ext cx="4279720" cy="19455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6B7E13B-427A-4489-8C23-39FB748B2AAF}"/>
              </a:ext>
            </a:extLst>
          </p:cNvPr>
          <p:cNvSpPr/>
          <p:nvPr/>
        </p:nvSpPr>
        <p:spPr>
          <a:xfrm>
            <a:off x="1790879" y="500155"/>
            <a:ext cx="1621790" cy="59753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שעון עצר – מופיע על המסך וסופר אחורה בכל שלב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4F332AE-FBAE-46D7-AD50-44B7075C091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0713" y="1395452"/>
            <a:ext cx="2066925" cy="243586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CC5715-7E19-4372-A8F7-EA49FF396E7F}"/>
              </a:ext>
            </a:extLst>
          </p:cNvPr>
          <p:cNvSpPr/>
          <p:nvPr/>
        </p:nvSpPr>
        <p:spPr>
          <a:xfrm>
            <a:off x="6369952" y="659876"/>
            <a:ext cx="1528445" cy="4635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מסגרת המסך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B89E726-7424-40AC-B336-373C7728B65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4865491"/>
            <a:ext cx="4681124" cy="1299639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7AD7174-4389-4208-A827-4793793F2CCF}"/>
              </a:ext>
            </a:extLst>
          </p:cNvPr>
          <p:cNvSpPr/>
          <p:nvPr/>
        </p:nvSpPr>
        <p:spPr>
          <a:xfrm>
            <a:off x="1915704" y="4168185"/>
            <a:ext cx="1528445" cy="4635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מערך החיים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88CEB40-AD88-46AF-AE02-77FB53B0CB31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984" y="4790834"/>
            <a:ext cx="5156462" cy="1374296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22B071BA-C60F-4E34-B0E1-2DB688979086}"/>
              </a:ext>
            </a:extLst>
          </p:cNvPr>
          <p:cNvSpPr/>
          <p:nvPr/>
        </p:nvSpPr>
        <p:spPr>
          <a:xfrm>
            <a:off x="8087546" y="4168185"/>
            <a:ext cx="1528445" cy="4635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מערך הנקודות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393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97EB569-FDD1-407B-9383-C07A4CE92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1769" y="141403"/>
            <a:ext cx="3249460" cy="873366"/>
          </a:xfrm>
        </p:spPr>
        <p:txBody>
          <a:bodyPr/>
          <a:lstStyle/>
          <a:p>
            <a:pPr algn="ctr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היררכיה עליונה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525775-AF95-4936-9FD9-FC9C9CD9154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4" y="919480"/>
            <a:ext cx="5607050" cy="250952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0C09F69-E375-4B0A-B16C-984280B1DA48}"/>
              </a:ext>
            </a:extLst>
          </p:cNvPr>
          <p:cNvSpPr/>
          <p:nvPr/>
        </p:nvSpPr>
        <p:spPr>
          <a:xfrm>
            <a:off x="1033649" y="257234"/>
            <a:ext cx="4053840" cy="48006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Bumpy &amp; shoot </a:t>
            </a:r>
            <a:r>
              <a:rPr lang="he-IL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– לוגיקת התנועה וניהול של </a:t>
            </a: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bumpy</a:t>
            </a: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, יריות שיוצאות ממנו, כמו גם הופעה והיעלמות שלהן, ותאוצה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158795A-F0FC-4271-8579-F3626404B78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747" y="1809498"/>
            <a:ext cx="5607050" cy="444563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D9201CB-23A5-4D91-8996-4A9D6C6F3DB0}"/>
              </a:ext>
            </a:extLst>
          </p:cNvPr>
          <p:cNvSpPr/>
          <p:nvPr/>
        </p:nvSpPr>
        <p:spPr>
          <a:xfrm>
            <a:off x="7840849" y="1161308"/>
            <a:ext cx="3241040" cy="5016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Obstacle &amp; covid</a:t>
            </a: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 - לוגיקת התנועה וניהול </a:t>
            </a: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Obstacle</a:t>
            </a: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 וגם אויבי </a:t>
            </a: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covid</a:t>
            </a: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 שיוצאים ממנו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4D1F3CE-35D3-4E97-ADC3-9251264B151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79" y="4656842"/>
            <a:ext cx="4631860" cy="137381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15C9E41-AA1D-45AD-A494-15D7BD666F7E}"/>
              </a:ext>
            </a:extLst>
          </p:cNvPr>
          <p:cNvSpPr/>
          <p:nvPr/>
        </p:nvSpPr>
        <p:spPr>
          <a:xfrm>
            <a:off x="1983000" y="3811146"/>
            <a:ext cx="3003550" cy="4635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finishFlag </a:t>
            </a:r>
            <a:r>
              <a:rPr lang="he-IL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– מנהל את הופעת ה</a:t>
            </a: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flag</a:t>
            </a:r>
            <a:r>
              <a:rPr lang="he-IL" sz="12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David" panose="020E0502060401010101" pitchFamily="34" charset="-79"/>
              </a:rPr>
              <a:t> ודיווח ל</a:t>
            </a: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gameController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02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97EB569-FDD1-407B-9383-C07A4CE92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1769" y="141403"/>
            <a:ext cx="3249460" cy="873366"/>
          </a:xfrm>
        </p:spPr>
        <p:txBody>
          <a:bodyPr/>
          <a:lstStyle/>
          <a:p>
            <a:pPr algn="ctr"/>
            <a:r>
              <a:rPr lang="he-IL" sz="3600" dirty="0">
                <a:latin typeface="Segoe UI" panose="020B0502040204020203" pitchFamily="34" charset="0"/>
                <a:cs typeface="Segoe UI" panose="020B0502040204020203" pitchFamily="34" charset="0"/>
              </a:rPr>
              <a:t>היררכיה עליונה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C889DF-7FD5-4FE0-A99F-497482E6FAE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8190" y="2429881"/>
            <a:ext cx="5607050" cy="290322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7AB4072-F37B-4815-BB2E-ADED390429A2}"/>
              </a:ext>
            </a:extLst>
          </p:cNvPr>
          <p:cNvSpPr/>
          <p:nvPr/>
        </p:nvSpPr>
        <p:spPr>
          <a:xfrm>
            <a:off x="2154944" y="1293124"/>
            <a:ext cx="1528445" cy="4635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Control unit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7A4449-1FAD-4944-B68B-354F189BEC2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639" y="3004909"/>
            <a:ext cx="5607050" cy="211137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5E167A5-EAC7-4464-9398-A7461F947E46}"/>
              </a:ext>
            </a:extLst>
          </p:cNvPr>
          <p:cNvSpPr/>
          <p:nvPr/>
        </p:nvSpPr>
        <p:spPr>
          <a:xfrm>
            <a:off x="8197525" y="1314514"/>
            <a:ext cx="1528445" cy="4635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solidFill>
                  <a:srgbClr val="000000"/>
                </a:solidFill>
                <a:effectLst/>
                <a:latin typeface="David" panose="020E0502060401010101" pitchFamily="34" charset="-79"/>
                <a:ea typeface="Times New Roman" panose="02020603050405020304" pitchFamily="18" charset="0"/>
              </a:rPr>
              <a:t>Sound unit</a:t>
            </a:r>
            <a:endParaRPr lang="en-US" sz="12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31390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</TotalTime>
  <Words>860</Words>
  <Application>Microsoft Office PowerPoint</Application>
  <PresentationFormat>Widescreen</PresentationFormat>
  <Paragraphs>189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David</vt:lpstr>
      <vt:lpstr>Gill Sans MT</vt:lpstr>
      <vt:lpstr>Segoe UI</vt:lpstr>
      <vt:lpstr>Times New Roman</vt:lpstr>
      <vt:lpstr>Gallery</vt:lpstr>
      <vt:lpstr>הצגת פרויקט מסכם</vt:lpstr>
      <vt:lpstr>דרישות הפרויקט</vt:lpstr>
      <vt:lpstr>ארכיטקטורה</vt:lpstr>
      <vt:lpstr>צילום המשחק</vt:lpstr>
      <vt:lpstr>סכמת מלבנים כוללת</vt:lpstr>
      <vt:lpstr>היררכיה עליונה</vt:lpstr>
      <vt:lpstr>היררכיה עליונה</vt:lpstr>
      <vt:lpstr>היררכיה עליונה</vt:lpstr>
      <vt:lpstr>היררכיה עליונה</vt:lpstr>
      <vt:lpstr>רשימת משימות למיסלול בסיס הפרויקט</vt:lpstr>
      <vt:lpstr>Covid module – סכמה</vt:lpstr>
      <vt:lpstr>סימולציה covid</vt:lpstr>
      <vt:lpstr>מודול level_fsm</vt:lpstr>
      <vt:lpstr>שרטוט מכונת המצבים Levl_fsm </vt:lpstr>
      <vt:lpstr>סימולציה level_fsm</vt:lpstr>
      <vt:lpstr>SIGNAL TAP</vt:lpstr>
      <vt:lpstr>SIGNAL TAP</vt:lpstr>
      <vt:lpstr>SIGNAL TAP</vt:lpstr>
      <vt:lpstr>סיכום ומסקנות</vt:lpstr>
      <vt:lpstr>שאלות נוספות?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הצגת פרויקט סוף</dc:title>
  <dc:creator>Itay Slepian</dc:creator>
  <cp:lastModifiedBy>Itay Slepian</cp:lastModifiedBy>
  <cp:revision>41</cp:revision>
  <dcterms:created xsi:type="dcterms:W3CDTF">2020-09-13T12:19:07Z</dcterms:created>
  <dcterms:modified xsi:type="dcterms:W3CDTF">2020-09-14T12:00:39Z</dcterms:modified>
</cp:coreProperties>
</file>

<file path=docProps/thumbnail.jpeg>
</file>